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7" r:id="rId4"/>
    <p:sldId id="260" r:id="rId5"/>
    <p:sldId id="267" r:id="rId6"/>
    <p:sldId id="268" r:id="rId7"/>
    <p:sldId id="269" r:id="rId8"/>
    <p:sldId id="262" r:id="rId9"/>
    <p:sldId id="263" r:id="rId10"/>
    <p:sldId id="258" r:id="rId11"/>
    <p:sldId id="259" r:id="rId12"/>
    <p:sldId id="271" r:id="rId13"/>
    <p:sldId id="266" r:id="rId14"/>
    <p:sldId id="272" r:id="rId15"/>
    <p:sldId id="274" r:id="rId16"/>
    <p:sldId id="273" r:id="rId17"/>
    <p:sldId id="276" r:id="rId18"/>
    <p:sldId id="275" r:id="rId19"/>
    <p:sldId id="277" r:id="rId20"/>
  </p:sldIdLst>
  <p:sldSz cx="128016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F42F"/>
    <a:srgbClr val="B50390"/>
    <a:srgbClr val="E9B4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19" autoAdjust="0"/>
    <p:restoredTop sz="94578" autoAdjust="0"/>
  </p:normalViewPr>
  <p:slideViewPr>
    <p:cSldViewPr snapToGrid="0" snapToObjects="1">
      <p:cViewPr>
        <p:scale>
          <a:sx n="100" d="100"/>
          <a:sy n="100" d="100"/>
        </p:scale>
        <p:origin x="928" y="896"/>
      </p:cViewPr>
      <p:guideLst>
        <p:guide orient="horz" pos="1620"/>
        <p:guide pos="4032"/>
      </p:guideLst>
    </p:cSldViewPr>
  </p:slideViewPr>
  <p:outlineViewPr>
    <p:cViewPr>
      <p:scale>
        <a:sx n="33" d="100"/>
        <a:sy n="33" d="100"/>
      </p:scale>
      <p:origin x="0" y="6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97819"/>
            <a:ext cx="1088136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0240" y="2914650"/>
            <a:ext cx="896112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E002C-AE4F-A948-8CF7-50E296ED9298}" type="datetimeFigureOut">
              <a:rPr lang="en-US" smtClean="0"/>
              <a:t>7/5/17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176B7-81CA-CB44-A113-59F8AF0E04B6}" type="slidenum">
              <a:rPr lang="en-US" smtClean="0"/>
              <a:t>‹#›</a:t>
            </a:fld>
            <a:endParaRPr lang="en-US"/>
          </a:p>
        </p:txBody>
      </p:sp>
    </p:spTree>
    <p:extLst>
      <p:ext uri="{BB962C8B-B14F-4D97-AF65-F5344CB8AC3E}">
        <p14:creationId xmlns:p14="http://schemas.microsoft.com/office/powerpoint/2010/main" val="49291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92E002C-AE4F-A948-8CF7-50E296ED9298}" type="datetimeFigureOut">
              <a:rPr lang="en-US" smtClean="0"/>
              <a:t>7/5/17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176B7-81CA-CB44-A113-59F8AF0E04B6}" type="slidenum">
              <a:rPr lang="en-US" smtClean="0"/>
              <a:t>‹#›</a:t>
            </a:fld>
            <a:endParaRPr lang="en-US"/>
          </a:p>
        </p:txBody>
      </p:sp>
    </p:spTree>
    <p:extLst>
      <p:ext uri="{BB962C8B-B14F-4D97-AF65-F5344CB8AC3E}">
        <p14:creationId xmlns:p14="http://schemas.microsoft.com/office/powerpoint/2010/main" val="156149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205979"/>
            <a:ext cx="288036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0080" y="205979"/>
            <a:ext cx="842772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E002C-AE4F-A948-8CF7-50E296ED9298}" type="datetimeFigureOut">
              <a:rPr lang="en-US" smtClean="0"/>
              <a:t>7/5/17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176B7-81CA-CB44-A113-59F8AF0E04B6}" type="slidenum">
              <a:rPr lang="en-US" smtClean="0"/>
              <a:t>‹#›</a:t>
            </a:fld>
            <a:endParaRPr lang="en-US"/>
          </a:p>
        </p:txBody>
      </p:sp>
    </p:spTree>
    <p:extLst>
      <p:ext uri="{BB962C8B-B14F-4D97-AF65-F5344CB8AC3E}">
        <p14:creationId xmlns:p14="http://schemas.microsoft.com/office/powerpoint/2010/main" val="82326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E002C-AE4F-A948-8CF7-50E296ED9298}" type="datetimeFigureOut">
              <a:rPr lang="en-US" smtClean="0"/>
              <a:t>7/5/17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176B7-81CA-CB44-A113-59F8AF0E04B6}" type="slidenum">
              <a:rPr lang="en-US" smtClean="0"/>
              <a:t>‹#›</a:t>
            </a:fld>
            <a:endParaRPr lang="en-US"/>
          </a:p>
        </p:txBody>
      </p:sp>
    </p:spTree>
    <p:extLst>
      <p:ext uri="{BB962C8B-B14F-4D97-AF65-F5344CB8AC3E}">
        <p14:creationId xmlns:p14="http://schemas.microsoft.com/office/powerpoint/2010/main" val="171463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3305176"/>
            <a:ext cx="1088136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11238" y="2180035"/>
            <a:ext cx="1088136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E002C-AE4F-A948-8CF7-50E296ED9298}" type="datetimeFigureOut">
              <a:rPr lang="en-US" smtClean="0"/>
              <a:t>7/5/17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176B7-81CA-CB44-A113-59F8AF0E04B6}" type="slidenum">
              <a:rPr lang="en-US" smtClean="0"/>
              <a:t>‹#›</a:t>
            </a:fld>
            <a:endParaRPr lang="en-US"/>
          </a:p>
        </p:txBody>
      </p:sp>
    </p:spTree>
    <p:extLst>
      <p:ext uri="{BB962C8B-B14F-4D97-AF65-F5344CB8AC3E}">
        <p14:creationId xmlns:p14="http://schemas.microsoft.com/office/powerpoint/2010/main" val="365172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0080" y="1200151"/>
            <a:ext cx="565404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7480" y="1200151"/>
            <a:ext cx="565404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E002C-AE4F-A948-8CF7-50E296ED9298}" type="datetimeFigureOut">
              <a:rPr lang="en-US" smtClean="0"/>
              <a:t>7/5/17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176B7-81CA-CB44-A113-59F8AF0E04B6}" type="slidenum">
              <a:rPr lang="en-US" smtClean="0"/>
              <a:t>‹#›</a:t>
            </a:fld>
            <a:endParaRPr lang="en-US"/>
          </a:p>
        </p:txBody>
      </p:sp>
    </p:spTree>
    <p:extLst>
      <p:ext uri="{BB962C8B-B14F-4D97-AF65-F5344CB8AC3E}">
        <p14:creationId xmlns:p14="http://schemas.microsoft.com/office/powerpoint/2010/main" val="10710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0" y="1151335"/>
            <a:ext cx="5656263"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40080" y="1631156"/>
            <a:ext cx="5656263"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036" y="1151335"/>
            <a:ext cx="565848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03036" y="1631156"/>
            <a:ext cx="56584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E002C-AE4F-A948-8CF7-50E296ED9298}" type="datetimeFigureOut">
              <a:rPr lang="en-US" smtClean="0"/>
              <a:t>7/5/17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4176B7-81CA-CB44-A113-59F8AF0E04B6}" type="slidenum">
              <a:rPr lang="en-US" smtClean="0"/>
              <a:t>‹#›</a:t>
            </a:fld>
            <a:endParaRPr lang="en-US"/>
          </a:p>
        </p:txBody>
      </p:sp>
    </p:spTree>
    <p:extLst>
      <p:ext uri="{BB962C8B-B14F-4D97-AF65-F5344CB8AC3E}">
        <p14:creationId xmlns:p14="http://schemas.microsoft.com/office/powerpoint/2010/main" val="327086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E002C-AE4F-A948-8CF7-50E296ED9298}" type="datetimeFigureOut">
              <a:rPr lang="en-US" smtClean="0"/>
              <a:t>7/5/17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4176B7-81CA-CB44-A113-59F8AF0E04B6}" type="slidenum">
              <a:rPr lang="en-US" smtClean="0"/>
              <a:t>‹#›</a:t>
            </a:fld>
            <a:endParaRPr lang="en-US"/>
          </a:p>
        </p:txBody>
      </p:sp>
    </p:spTree>
    <p:extLst>
      <p:ext uri="{BB962C8B-B14F-4D97-AF65-F5344CB8AC3E}">
        <p14:creationId xmlns:p14="http://schemas.microsoft.com/office/powerpoint/2010/main" val="293568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E002C-AE4F-A948-8CF7-50E296ED9298}" type="datetimeFigureOut">
              <a:rPr lang="en-US" smtClean="0"/>
              <a:t>7/5/17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4176B7-81CA-CB44-A113-59F8AF0E04B6}" type="slidenum">
              <a:rPr lang="en-US" smtClean="0"/>
              <a:t>‹#›</a:t>
            </a:fld>
            <a:endParaRPr lang="en-US"/>
          </a:p>
        </p:txBody>
      </p:sp>
    </p:spTree>
    <p:extLst>
      <p:ext uri="{BB962C8B-B14F-4D97-AF65-F5344CB8AC3E}">
        <p14:creationId xmlns:p14="http://schemas.microsoft.com/office/powerpoint/2010/main" val="241089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204787"/>
            <a:ext cx="4211638"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05070" y="204788"/>
            <a:ext cx="7156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0081" y="1076326"/>
            <a:ext cx="4211638"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E002C-AE4F-A948-8CF7-50E296ED9298}" type="datetimeFigureOut">
              <a:rPr lang="en-US" smtClean="0"/>
              <a:t>7/5/17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176B7-81CA-CB44-A113-59F8AF0E04B6}" type="slidenum">
              <a:rPr lang="en-US" smtClean="0"/>
              <a:t>‹#›</a:t>
            </a:fld>
            <a:endParaRPr lang="en-US"/>
          </a:p>
        </p:txBody>
      </p:sp>
    </p:spTree>
    <p:extLst>
      <p:ext uri="{BB962C8B-B14F-4D97-AF65-F5344CB8AC3E}">
        <p14:creationId xmlns:p14="http://schemas.microsoft.com/office/powerpoint/2010/main" val="334786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3600450"/>
            <a:ext cx="768096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09203" y="459581"/>
            <a:ext cx="768096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09203" y="4025503"/>
            <a:ext cx="768096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E002C-AE4F-A948-8CF7-50E296ED9298}" type="datetimeFigureOut">
              <a:rPr lang="en-US" smtClean="0"/>
              <a:t>7/5/17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176B7-81CA-CB44-A113-59F8AF0E04B6}" type="slidenum">
              <a:rPr lang="en-US" smtClean="0"/>
              <a:t>‹#›</a:t>
            </a:fld>
            <a:endParaRPr lang="en-US"/>
          </a:p>
        </p:txBody>
      </p:sp>
    </p:spTree>
    <p:extLst>
      <p:ext uri="{BB962C8B-B14F-4D97-AF65-F5344CB8AC3E}">
        <p14:creationId xmlns:p14="http://schemas.microsoft.com/office/powerpoint/2010/main" val="66979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205979"/>
            <a:ext cx="1152144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40080" y="1200151"/>
            <a:ext cx="1152144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0080" y="4767263"/>
            <a:ext cx="298704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92E002C-AE4F-A948-8CF7-50E296ED9298}" type="datetimeFigureOut">
              <a:rPr lang="en-US" smtClean="0"/>
              <a:t>7/5/17</a:t>
            </a:fld>
            <a:endParaRPr lang="en-US"/>
          </a:p>
        </p:txBody>
      </p:sp>
      <p:sp>
        <p:nvSpPr>
          <p:cNvPr id="5" name="Footer Placeholder 4"/>
          <p:cNvSpPr>
            <a:spLocks noGrp="1"/>
          </p:cNvSpPr>
          <p:nvPr>
            <p:ph type="ftr" sz="quarter" idx="3"/>
          </p:nvPr>
        </p:nvSpPr>
        <p:spPr>
          <a:xfrm>
            <a:off x="4373880" y="4767263"/>
            <a:ext cx="405384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74480" y="4767263"/>
            <a:ext cx="29870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14176B7-81CA-CB44-A113-59F8AF0E04B6}" type="slidenum">
              <a:rPr lang="en-US" smtClean="0"/>
              <a:t>‹#›</a:t>
            </a:fld>
            <a:endParaRPr lang="en-US"/>
          </a:p>
        </p:txBody>
      </p:sp>
    </p:spTree>
    <p:extLst>
      <p:ext uri="{BB962C8B-B14F-4D97-AF65-F5344CB8AC3E}">
        <p14:creationId xmlns:p14="http://schemas.microsoft.com/office/powerpoint/2010/main" val="3178371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0" i="0" kern="1200">
          <a:solidFill>
            <a:schemeClr val="tx1"/>
          </a:solidFill>
          <a:latin typeface="Proxima Nova Alt ExCn Exb"/>
          <a:ea typeface="+mj-ea"/>
          <a:cs typeface="Proxima Nova Alt ExCn Exb"/>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Proxima Nova Light"/>
          <a:ea typeface="+mn-ea"/>
          <a:cs typeface="Proxima Nova Light"/>
        </a:defRPr>
      </a:lvl1pPr>
      <a:lvl2pPr marL="742950" indent="-285750" algn="l" defTabSz="457200" rtl="0" eaLnBrk="1" latinLnBrk="0" hangingPunct="1">
        <a:spcBef>
          <a:spcPct val="20000"/>
        </a:spcBef>
        <a:buFont typeface="Arial"/>
        <a:buChar char="–"/>
        <a:defRPr sz="2800" b="0" i="0" kern="1200">
          <a:solidFill>
            <a:schemeClr val="tx1"/>
          </a:solidFill>
          <a:latin typeface="Proxima Nova Light"/>
          <a:ea typeface="+mn-ea"/>
          <a:cs typeface="Proxima Nova Light"/>
        </a:defRPr>
      </a:lvl2pPr>
      <a:lvl3pPr marL="1143000" indent="-228600" algn="l" defTabSz="457200" rtl="0" eaLnBrk="1" latinLnBrk="0" hangingPunct="1">
        <a:spcBef>
          <a:spcPct val="20000"/>
        </a:spcBef>
        <a:buFont typeface="Arial"/>
        <a:buChar char="•"/>
        <a:defRPr sz="2400" b="0" i="0" kern="1200">
          <a:solidFill>
            <a:schemeClr val="tx1"/>
          </a:solidFill>
          <a:latin typeface="Proxima Nova Light"/>
          <a:ea typeface="+mn-ea"/>
          <a:cs typeface="Proxima Nova Light"/>
        </a:defRPr>
      </a:lvl3pPr>
      <a:lvl4pPr marL="1600200" indent="-228600" algn="l" defTabSz="457200" rtl="0" eaLnBrk="1" latinLnBrk="0" hangingPunct="1">
        <a:spcBef>
          <a:spcPct val="20000"/>
        </a:spcBef>
        <a:buFont typeface="Arial"/>
        <a:buChar char="–"/>
        <a:defRPr sz="2000" b="0" i="0" kern="1200">
          <a:solidFill>
            <a:schemeClr val="tx1"/>
          </a:solidFill>
          <a:latin typeface="Proxima Nova Light"/>
          <a:ea typeface="+mn-ea"/>
          <a:cs typeface="Proxima Nova Light"/>
        </a:defRPr>
      </a:lvl4pPr>
      <a:lvl5pPr marL="2057400" indent="-228600" algn="l" defTabSz="457200" rtl="0" eaLnBrk="1" latinLnBrk="0" hangingPunct="1">
        <a:spcBef>
          <a:spcPct val="20000"/>
        </a:spcBef>
        <a:buFont typeface="Arial"/>
        <a:buChar char="»"/>
        <a:defRPr sz="2000" b="0" i="0" kern="1200">
          <a:solidFill>
            <a:schemeClr val="tx1"/>
          </a:solidFill>
          <a:latin typeface="Proxima Nova Light"/>
          <a:ea typeface="+mn-ea"/>
          <a:cs typeface="Proxima Nov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1"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hyperlink" Target="https://projects.invisionapp.com/share/6R7J93BSV#/screens/163984992_Onboarding_" TargetMode="External"/><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9pp1y3.axshare.com/#g=2&amp;p=home" TargetMode="External"/><Relationship Id="rId4" Type="http://schemas.openxmlformats.org/officeDocument/2006/relationships/hyperlink" Target="https://invis.io/6R7J93BSV#/163984992_Onboarding_" TargetMode="External"/><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249524"/>
            <a:ext cx="10881360" cy="1478984"/>
          </a:xfrm>
        </p:spPr>
        <p:txBody>
          <a:bodyPr>
            <a:noAutofit/>
          </a:bodyPr>
          <a:lstStyle/>
          <a:p>
            <a:r>
              <a:rPr lang="en-US" sz="4000" dirty="0" smtClean="0">
                <a:solidFill>
                  <a:srgbClr val="B7F42F"/>
                </a:solidFill>
                <a:latin typeface="Proxima Nova ExCn Extrabld"/>
                <a:cs typeface="Proxima Nova ExCn Extrabld"/>
              </a:rPr>
              <a:t>Communicate </a:t>
            </a:r>
            <a:r>
              <a:rPr lang="en-US" sz="4000" dirty="0" smtClean="0">
                <a:solidFill>
                  <a:srgbClr val="B50390"/>
                </a:solidFill>
                <a:latin typeface="Proxima Nova Thin"/>
                <a:cs typeface="Proxima Nova Thin"/>
              </a:rPr>
              <a:t>|</a:t>
            </a:r>
            <a:r>
              <a:rPr lang="en-US" sz="4000" dirty="0" smtClean="0">
                <a:solidFill>
                  <a:srgbClr val="B7F42F"/>
                </a:solidFill>
                <a:latin typeface="Proxima Nova ExCn Extrabld"/>
                <a:cs typeface="Proxima Nova ExCn Extrabld"/>
              </a:rPr>
              <a:t> Connect </a:t>
            </a:r>
            <a:r>
              <a:rPr lang="en-US" sz="4000" dirty="0">
                <a:solidFill>
                  <a:srgbClr val="B50390"/>
                </a:solidFill>
                <a:latin typeface="Proxima Nova Thin"/>
                <a:cs typeface="Proxima Nova Thin"/>
              </a:rPr>
              <a:t>|</a:t>
            </a:r>
            <a:r>
              <a:rPr lang="en-US" sz="4000" dirty="0" smtClean="0">
                <a:solidFill>
                  <a:srgbClr val="B7F42F"/>
                </a:solidFill>
                <a:latin typeface="Proxima Nova ExCn Extrabld"/>
                <a:cs typeface="Proxima Nova ExCn Extrabld"/>
              </a:rPr>
              <a:t> Share</a:t>
            </a:r>
            <a:endParaRPr lang="en-US" sz="4000" dirty="0">
              <a:solidFill>
                <a:srgbClr val="B7F42F"/>
              </a:solidFill>
              <a:latin typeface="Proxima Nova ExCn Extrabld"/>
              <a:cs typeface="Proxima Nova ExCn Extrabld"/>
            </a:endParaRPr>
          </a:p>
        </p:txBody>
      </p:sp>
      <p:sp>
        <p:nvSpPr>
          <p:cNvPr id="3" name="Subtitle 2"/>
          <p:cNvSpPr>
            <a:spLocks noGrp="1"/>
          </p:cNvSpPr>
          <p:nvPr>
            <p:ph type="subTitle" idx="1"/>
          </p:nvPr>
        </p:nvSpPr>
        <p:spPr>
          <a:xfrm>
            <a:off x="6844738" y="3728509"/>
            <a:ext cx="5865384" cy="1175785"/>
          </a:xfrm>
        </p:spPr>
        <p:txBody>
          <a:bodyPr>
            <a:normAutofit/>
          </a:bodyPr>
          <a:lstStyle/>
          <a:p>
            <a:pPr algn="r"/>
            <a:r>
              <a:rPr lang="en-US" sz="4500" b="1" cap="all" dirty="0" smtClean="0">
                <a:solidFill>
                  <a:srgbClr val="B50390"/>
                </a:solidFill>
                <a:latin typeface="Proxima Nova Extra Condensed"/>
              </a:rPr>
              <a:t>BY JYOTI SAUNA</a:t>
            </a:r>
          </a:p>
          <a:p>
            <a:pPr algn="r">
              <a:lnSpc>
                <a:spcPct val="60000"/>
              </a:lnSpc>
            </a:pPr>
            <a:r>
              <a:rPr lang="en-US" cap="all" dirty="0" smtClean="0">
                <a:solidFill>
                  <a:srgbClr val="B50390"/>
                </a:solidFill>
                <a:latin typeface="Proxima Nova ExCn Thin"/>
                <a:cs typeface="Proxima Nova ExCn Thin"/>
              </a:rPr>
              <a:t>JUNE, 2016</a:t>
            </a:r>
            <a:endParaRPr lang="en-US" cap="all" dirty="0">
              <a:solidFill>
                <a:srgbClr val="B50390"/>
              </a:solidFill>
              <a:latin typeface="Proxima Nova ExCn Thin"/>
              <a:cs typeface="Proxima Nova ExCn Thin"/>
            </a:endParaRPr>
          </a:p>
        </p:txBody>
      </p:sp>
      <p:pic>
        <p:nvPicPr>
          <p:cNvPr id="7" name="Content Placeholder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9856" y="252976"/>
            <a:ext cx="3201889" cy="2416316"/>
          </a:xfrm>
          <a:prstGeom prst="rect">
            <a:avLst/>
          </a:prstGeom>
        </p:spPr>
      </p:pic>
    </p:spTree>
    <p:extLst>
      <p:ext uri="{BB962C8B-B14F-4D97-AF65-F5344CB8AC3E}">
        <p14:creationId xmlns:p14="http://schemas.microsoft.com/office/powerpoint/2010/main" val="4200548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16900" y="358775"/>
            <a:ext cx="4507755" cy="4584884"/>
          </a:xfrm>
          <a:prstGeom prst="rect">
            <a:avLst/>
          </a:prstGeom>
        </p:spPr>
      </p:pic>
      <p:sp>
        <p:nvSpPr>
          <p:cNvPr id="2" name="Title 1"/>
          <p:cNvSpPr>
            <a:spLocks noGrp="1"/>
          </p:cNvSpPr>
          <p:nvPr>
            <p:ph type="title"/>
          </p:nvPr>
        </p:nvSpPr>
        <p:spPr>
          <a:xfrm>
            <a:off x="290579" y="1054100"/>
            <a:ext cx="7354821" cy="3908425"/>
          </a:xfrm>
        </p:spPr>
        <p:txBody>
          <a:bodyPr anchor="t">
            <a:noAutofit/>
          </a:bodyPr>
          <a:lstStyle/>
          <a:p>
            <a:pPr algn="l"/>
            <a:r>
              <a:rPr lang="en-US" sz="2200" dirty="0" smtClean="0">
                <a:solidFill>
                  <a:srgbClr val="E9B410"/>
                </a:solidFill>
                <a:latin typeface="Proxima Nova Thin"/>
                <a:cs typeface="Proxima Nova Thin"/>
              </a:rPr>
              <a:t>There are numerous apps and resources to help children with ASD, but few that are focused on the needs of  teens and young adults. The games and activities </a:t>
            </a:r>
            <a:r>
              <a:rPr lang="en-US" sz="2200" dirty="0">
                <a:solidFill>
                  <a:srgbClr val="E9B410"/>
                </a:solidFill>
                <a:latin typeface="Proxima Nova Thin"/>
                <a:cs typeface="Proxima Nova Thin"/>
              </a:rPr>
              <a:t>are often too childish or address behaviors prevalent in younger individuals</a:t>
            </a:r>
            <a:r>
              <a:rPr lang="en-US" sz="2200" dirty="0" smtClean="0">
                <a:solidFill>
                  <a:srgbClr val="E9B410"/>
                </a:solidFill>
                <a:latin typeface="Proxima Nova Thin"/>
                <a:cs typeface="Proxima Nova Thin"/>
              </a:rPr>
              <a:t>.</a:t>
            </a:r>
            <a:br>
              <a:rPr lang="en-US" sz="2200" dirty="0" smtClean="0">
                <a:solidFill>
                  <a:srgbClr val="E9B410"/>
                </a:solidFill>
                <a:latin typeface="Proxima Nova Thin"/>
                <a:cs typeface="Proxima Nova Thin"/>
              </a:rPr>
            </a:br>
            <a:r>
              <a:rPr lang="en-US" sz="2200" dirty="0" smtClean="0">
                <a:solidFill>
                  <a:srgbClr val="E9B410"/>
                </a:solidFill>
                <a:latin typeface="Proxima Nova Thin"/>
                <a:cs typeface="Proxima Nova Thin"/>
              </a:rPr>
              <a:t/>
            </a:r>
            <a:br>
              <a:rPr lang="en-US" sz="2200" dirty="0" smtClean="0">
                <a:solidFill>
                  <a:srgbClr val="E9B410"/>
                </a:solidFill>
                <a:latin typeface="Proxima Nova Thin"/>
                <a:cs typeface="Proxima Nova Thin"/>
              </a:rPr>
            </a:br>
            <a:r>
              <a:rPr lang="en-US" sz="2200" dirty="0" smtClean="0">
                <a:solidFill>
                  <a:srgbClr val="E9B410"/>
                </a:solidFill>
                <a:latin typeface="Proxima Nova Thin"/>
                <a:cs typeface="Proxima Nova Thin"/>
              </a:rPr>
              <a:t>Many of the available apps have confusing interfaces and would require parental or caregiver assistance to use. </a:t>
            </a:r>
            <a:br>
              <a:rPr lang="en-US" sz="2200" dirty="0" smtClean="0">
                <a:solidFill>
                  <a:srgbClr val="E9B410"/>
                </a:solidFill>
                <a:latin typeface="Proxima Nova Thin"/>
                <a:cs typeface="Proxima Nova Thin"/>
              </a:rPr>
            </a:br>
            <a:r>
              <a:rPr lang="en-US" sz="2200" dirty="0">
                <a:solidFill>
                  <a:srgbClr val="E9B410"/>
                </a:solidFill>
                <a:latin typeface="Proxima Nova Thin"/>
                <a:cs typeface="Proxima Nova Thin"/>
              </a:rPr>
              <a:t/>
            </a:r>
            <a:br>
              <a:rPr lang="en-US" sz="2200" dirty="0">
                <a:solidFill>
                  <a:srgbClr val="E9B410"/>
                </a:solidFill>
                <a:latin typeface="Proxima Nova Thin"/>
                <a:cs typeface="Proxima Nova Thin"/>
              </a:rPr>
            </a:br>
            <a:r>
              <a:rPr lang="en-US" sz="2200" dirty="0" smtClean="0">
                <a:solidFill>
                  <a:srgbClr val="E9B410"/>
                </a:solidFill>
                <a:latin typeface="Proxima Nova Thin"/>
                <a:cs typeface="Proxima Nova Thin"/>
              </a:rPr>
              <a:t>Most of the apps don’t provide adequate incentive for independent use.</a:t>
            </a:r>
            <a:endParaRPr lang="en-US" sz="2200" dirty="0">
              <a:solidFill>
                <a:srgbClr val="E9B410"/>
              </a:solidFill>
              <a:latin typeface="Proxima Nova Thin"/>
              <a:cs typeface="Proxima Nova Thin"/>
            </a:endParaRPr>
          </a:p>
        </p:txBody>
      </p:sp>
      <p:pic>
        <p:nvPicPr>
          <p:cNvPr id="4"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90855" y="210238"/>
            <a:ext cx="943935" cy="712344"/>
          </a:xfrm>
          <a:prstGeom prst="rect">
            <a:avLst/>
          </a:prstGeom>
        </p:spPr>
      </p:pic>
      <p:sp>
        <p:nvSpPr>
          <p:cNvPr id="6" name="Title 1"/>
          <p:cNvSpPr txBox="1">
            <a:spLocks/>
          </p:cNvSpPr>
          <p:nvPr/>
        </p:nvSpPr>
        <p:spPr>
          <a:xfrm>
            <a:off x="312104" y="226030"/>
            <a:ext cx="6102149" cy="72113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E9B410"/>
                </a:solidFill>
                <a:latin typeface="Proxima Nova ExCn Extrabld"/>
                <a:cs typeface="Proxima Nova ExCn Extrabld"/>
              </a:rPr>
              <a:t>THE COMPETITION</a:t>
            </a:r>
            <a:endParaRPr lang="en-US" dirty="0">
              <a:solidFill>
                <a:srgbClr val="E9B410"/>
              </a:solidFill>
              <a:latin typeface="Proxima Nova ExCn Extrabld"/>
              <a:cs typeface="Proxima Nova ExCn Extrabld"/>
            </a:endParaRPr>
          </a:p>
        </p:txBody>
      </p:sp>
    </p:spTree>
    <p:extLst>
      <p:ext uri="{BB962C8B-B14F-4D97-AF65-F5344CB8AC3E}">
        <p14:creationId xmlns:p14="http://schemas.microsoft.com/office/powerpoint/2010/main" val="564978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4804" y="947168"/>
            <a:ext cx="6887787" cy="3840732"/>
          </a:xfrm>
        </p:spPr>
        <p:txBody>
          <a:bodyPr anchor="t">
            <a:normAutofit fontScale="90000"/>
          </a:bodyPr>
          <a:lstStyle/>
          <a:p>
            <a:pPr algn="l"/>
            <a:r>
              <a:rPr lang="en-US" sz="2800" dirty="0" smtClean="0">
                <a:solidFill>
                  <a:srgbClr val="E9B410"/>
                </a:solidFill>
                <a:latin typeface="Proxima Nova Thin"/>
                <a:cs typeface="Proxima Nova Thin"/>
              </a:rPr>
              <a:t>The aim is </a:t>
            </a:r>
            <a:r>
              <a:rPr lang="en-US" sz="2800" dirty="0">
                <a:solidFill>
                  <a:srgbClr val="E9B410"/>
                </a:solidFill>
                <a:latin typeface="Proxima Nova Thin"/>
                <a:cs typeface="Proxima Nova Thin"/>
              </a:rPr>
              <a:t>to target </a:t>
            </a:r>
            <a:r>
              <a:rPr lang="en-US" sz="2800" dirty="0" smtClean="0">
                <a:solidFill>
                  <a:srgbClr val="E9B410"/>
                </a:solidFill>
                <a:latin typeface="Proxima Nova Thin"/>
                <a:cs typeface="Proxima Nova Thin"/>
              </a:rPr>
              <a:t>areas </a:t>
            </a:r>
            <a:r>
              <a:rPr lang="en-US" sz="2800" dirty="0">
                <a:solidFill>
                  <a:srgbClr val="E9B410"/>
                </a:solidFill>
                <a:latin typeface="Proxima Nova Thin"/>
                <a:cs typeface="Proxima Nova Thin"/>
              </a:rPr>
              <a:t>of interest and </a:t>
            </a:r>
            <a:r>
              <a:rPr lang="en-US" sz="2800" dirty="0" smtClean="0">
                <a:solidFill>
                  <a:srgbClr val="E9B410"/>
                </a:solidFill>
                <a:latin typeface="Proxima Nova Thin"/>
                <a:cs typeface="Proxima Nova Thin"/>
              </a:rPr>
              <a:t>familiar activities </a:t>
            </a:r>
            <a:r>
              <a:rPr lang="en-US" sz="2800" dirty="0">
                <a:solidFill>
                  <a:srgbClr val="E9B410"/>
                </a:solidFill>
                <a:latin typeface="Proxima Nova Thin"/>
                <a:cs typeface="Proxima Nova Thin"/>
              </a:rPr>
              <a:t>and leverage them to develop and enhance communication between teens and young adults with ASD and their families and caregivers.</a:t>
            </a:r>
            <a:br>
              <a:rPr lang="en-US" sz="2800" dirty="0">
                <a:solidFill>
                  <a:srgbClr val="E9B410"/>
                </a:solidFill>
                <a:latin typeface="Proxima Nova Thin"/>
                <a:cs typeface="Proxima Nova Thin"/>
              </a:rPr>
            </a:br>
            <a:r>
              <a:rPr lang="en-US" sz="2800" dirty="0" smtClean="0">
                <a:solidFill>
                  <a:srgbClr val="E9B410"/>
                </a:solidFill>
                <a:latin typeface="Proxima Nova Thin"/>
                <a:cs typeface="Proxima Nova Thin"/>
              </a:rPr>
              <a:t/>
            </a:r>
            <a:br>
              <a:rPr lang="en-US" sz="2800" dirty="0" smtClean="0">
                <a:solidFill>
                  <a:srgbClr val="E9B410"/>
                </a:solidFill>
                <a:latin typeface="Proxima Nova Thin"/>
                <a:cs typeface="Proxima Nova Thin"/>
              </a:rPr>
            </a:br>
            <a:r>
              <a:rPr lang="en-US" sz="2800" dirty="0" smtClean="0">
                <a:solidFill>
                  <a:srgbClr val="E9B410"/>
                </a:solidFill>
                <a:latin typeface="Proxima Nova Extrabld"/>
                <a:cs typeface="Proxima Nova Extrabld"/>
              </a:rPr>
              <a:t>Reach! </a:t>
            </a:r>
            <a:r>
              <a:rPr lang="en-US" sz="2800" dirty="0">
                <a:solidFill>
                  <a:srgbClr val="E9B410"/>
                </a:solidFill>
                <a:latin typeface="Proxima Nova Thin"/>
                <a:cs typeface="Proxima Nova Thin"/>
              </a:rPr>
              <a:t>would integrate with other established apps to create a seamless and fun </a:t>
            </a:r>
            <a:r>
              <a:rPr lang="en-US" sz="2800" dirty="0" smtClean="0">
                <a:solidFill>
                  <a:srgbClr val="E9B410"/>
                </a:solidFill>
                <a:latin typeface="Proxima Nova Thin"/>
                <a:cs typeface="Proxima Nova Thin"/>
              </a:rPr>
              <a:t>experience.</a:t>
            </a:r>
            <a:endParaRPr lang="en-US" sz="2800" dirty="0">
              <a:solidFill>
                <a:srgbClr val="E9B410"/>
              </a:solidFill>
              <a:latin typeface="Proxima Nova Thin"/>
              <a:cs typeface="Proxima Nova Thin"/>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1235" y="705033"/>
            <a:ext cx="4970437" cy="3750956"/>
          </a:xfrm>
        </p:spPr>
      </p:pic>
      <p:sp>
        <p:nvSpPr>
          <p:cNvPr id="6" name="Title 1"/>
          <p:cNvSpPr txBox="1">
            <a:spLocks/>
          </p:cNvSpPr>
          <p:nvPr/>
        </p:nvSpPr>
        <p:spPr>
          <a:xfrm>
            <a:off x="5574804" y="226030"/>
            <a:ext cx="5805149" cy="72113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E9B410"/>
                </a:solidFill>
                <a:latin typeface="Proxima Nova ExCn Extrabld"/>
                <a:cs typeface="Proxima Nova ExCn Extrabld"/>
              </a:rPr>
              <a:t>THE SOLUTION</a:t>
            </a:r>
            <a:endParaRPr lang="en-US" dirty="0">
              <a:solidFill>
                <a:srgbClr val="E9B410"/>
              </a:solidFill>
              <a:latin typeface="Proxima Nova ExCn Extrabld"/>
              <a:cs typeface="Proxima Nova ExCn Extrabld"/>
            </a:endParaRPr>
          </a:p>
        </p:txBody>
      </p:sp>
    </p:spTree>
    <p:extLst>
      <p:ext uri="{BB962C8B-B14F-4D97-AF65-F5344CB8AC3E}">
        <p14:creationId xmlns:p14="http://schemas.microsoft.com/office/powerpoint/2010/main" val="1850011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 name="Decision 51"/>
          <p:cNvSpPr/>
          <p:nvPr/>
        </p:nvSpPr>
        <p:spPr>
          <a:xfrm>
            <a:off x="4794252" y="1965845"/>
            <a:ext cx="1685924" cy="1337568"/>
          </a:xfrm>
          <a:prstGeom prst="flowChartDecision">
            <a:avLst/>
          </a:prstGeom>
          <a:noFill/>
          <a:ln w="28575" cmpd="sng">
            <a:solidFill>
              <a:srgbClr val="B503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sp>
        <p:nvSpPr>
          <p:cNvPr id="50" name="Terminator 49"/>
          <p:cNvSpPr/>
          <p:nvPr/>
        </p:nvSpPr>
        <p:spPr>
          <a:xfrm>
            <a:off x="2755901" y="2200795"/>
            <a:ext cx="1812926" cy="867668"/>
          </a:xfrm>
          <a:prstGeom prst="flowChartTerminator">
            <a:avLst/>
          </a:prstGeom>
          <a:noFill/>
          <a:ln w="28575" cmpd="sng">
            <a:solidFill>
              <a:srgbClr val="B503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sp>
        <p:nvSpPr>
          <p:cNvPr id="5" name="Title 1"/>
          <p:cNvSpPr txBox="1">
            <a:spLocks/>
          </p:cNvSpPr>
          <p:nvPr/>
        </p:nvSpPr>
        <p:spPr>
          <a:xfrm>
            <a:off x="7426325" y="3822700"/>
            <a:ext cx="5060949" cy="10541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schemeClr val="bg1">
                    <a:lumMod val="85000"/>
                  </a:schemeClr>
                </a:solidFill>
                <a:latin typeface="Proxima Nova Thin"/>
                <a:cs typeface="Proxima Nova Thin"/>
              </a:rPr>
              <a:t>They have the option to either read or use a  text-to-voice simulator. This would allow the users to feel a real sense of communication without having to get out of their comfort zone or having to go through the anxiety of verbalizing.</a:t>
            </a:r>
            <a:endParaRPr lang="en-US" sz="1400" dirty="0">
              <a:solidFill>
                <a:schemeClr val="bg1">
                  <a:lumMod val="85000"/>
                </a:schemeClr>
              </a:solidFill>
              <a:latin typeface="Proxima Nova Thin"/>
              <a:cs typeface="Proxima Nova Thin"/>
            </a:endParaRPr>
          </a:p>
        </p:txBody>
      </p:sp>
      <p:sp>
        <p:nvSpPr>
          <p:cNvPr id="3" name="Rectangle 2"/>
          <p:cNvSpPr/>
          <p:nvPr/>
        </p:nvSpPr>
        <p:spPr>
          <a:xfrm>
            <a:off x="7394575" y="613828"/>
            <a:ext cx="1689100" cy="791637"/>
          </a:xfrm>
          <a:prstGeom prst="rect">
            <a:avLst/>
          </a:prstGeom>
          <a:noFill/>
          <a:ln w="28575" cmpd="sng">
            <a:solidFill>
              <a:srgbClr val="B7F4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sp>
        <p:nvSpPr>
          <p:cNvPr id="4" name="TextBox 3"/>
          <p:cNvSpPr txBox="1"/>
          <p:nvPr/>
        </p:nvSpPr>
        <p:spPr>
          <a:xfrm>
            <a:off x="7588250" y="704812"/>
            <a:ext cx="1371600" cy="584776"/>
          </a:xfrm>
          <a:prstGeom prst="rect">
            <a:avLst/>
          </a:prstGeom>
          <a:noFill/>
        </p:spPr>
        <p:txBody>
          <a:bodyPr wrap="square" rtlCol="0">
            <a:spAutoFit/>
          </a:bodyPr>
          <a:lstStyle/>
          <a:p>
            <a:pPr algn="ctr"/>
            <a:r>
              <a:rPr lang="en-US" sz="1600" dirty="0" smtClean="0">
                <a:solidFill>
                  <a:schemeClr val="bg1">
                    <a:lumMod val="75000"/>
                  </a:schemeClr>
                </a:solidFill>
                <a:latin typeface="Proxima Nova Regular"/>
                <a:cs typeface="Proxima Nova Regular"/>
              </a:rPr>
              <a:t>SELECT ACTIVITIES</a:t>
            </a:r>
            <a:endParaRPr lang="en-US" sz="1600" dirty="0">
              <a:solidFill>
                <a:schemeClr val="bg1">
                  <a:lumMod val="75000"/>
                </a:schemeClr>
              </a:solidFill>
              <a:latin typeface="Proxima Nova Regular"/>
              <a:cs typeface="Proxima Nova Regular"/>
            </a:endParaRPr>
          </a:p>
        </p:txBody>
      </p:sp>
      <p:sp>
        <p:nvSpPr>
          <p:cNvPr id="7" name="Rectangle 6"/>
          <p:cNvSpPr/>
          <p:nvPr/>
        </p:nvSpPr>
        <p:spPr>
          <a:xfrm>
            <a:off x="5432425" y="613828"/>
            <a:ext cx="1689100" cy="791637"/>
          </a:xfrm>
          <a:prstGeom prst="rect">
            <a:avLst/>
          </a:prstGeom>
          <a:noFill/>
          <a:ln w="28575" cmpd="sng">
            <a:solidFill>
              <a:srgbClr val="B7F4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sp>
        <p:nvSpPr>
          <p:cNvPr id="8" name="TextBox 7"/>
          <p:cNvSpPr txBox="1"/>
          <p:nvPr/>
        </p:nvSpPr>
        <p:spPr>
          <a:xfrm>
            <a:off x="5502275" y="843311"/>
            <a:ext cx="1549400" cy="338554"/>
          </a:xfrm>
          <a:prstGeom prst="rect">
            <a:avLst/>
          </a:prstGeom>
          <a:noFill/>
        </p:spPr>
        <p:txBody>
          <a:bodyPr wrap="square" rtlCol="0">
            <a:spAutoFit/>
          </a:bodyPr>
          <a:lstStyle/>
          <a:p>
            <a:pPr algn="ctr"/>
            <a:r>
              <a:rPr lang="en-US" sz="1600" dirty="0" smtClean="0">
                <a:solidFill>
                  <a:schemeClr val="bg1">
                    <a:lumMod val="75000"/>
                  </a:schemeClr>
                </a:solidFill>
                <a:latin typeface="Proxima Nova Regular"/>
                <a:cs typeface="Proxima Nova Regular"/>
              </a:rPr>
              <a:t>PERSONALIZE</a:t>
            </a:r>
            <a:endParaRPr lang="en-US" sz="1600" dirty="0">
              <a:solidFill>
                <a:schemeClr val="bg1">
                  <a:lumMod val="75000"/>
                </a:schemeClr>
              </a:solidFill>
              <a:latin typeface="Proxima Nova Regular"/>
              <a:cs typeface="Proxima Nova Regular"/>
            </a:endParaRPr>
          </a:p>
        </p:txBody>
      </p:sp>
      <p:sp>
        <p:nvSpPr>
          <p:cNvPr id="9" name="Rectangle 8"/>
          <p:cNvSpPr/>
          <p:nvPr/>
        </p:nvSpPr>
        <p:spPr>
          <a:xfrm>
            <a:off x="9356725" y="603927"/>
            <a:ext cx="1689100" cy="791637"/>
          </a:xfrm>
          <a:prstGeom prst="rect">
            <a:avLst/>
          </a:prstGeom>
          <a:noFill/>
          <a:ln w="28575" cmpd="sng">
            <a:solidFill>
              <a:srgbClr val="B7F4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sp>
        <p:nvSpPr>
          <p:cNvPr id="11" name="TextBox 10"/>
          <p:cNvSpPr txBox="1"/>
          <p:nvPr/>
        </p:nvSpPr>
        <p:spPr>
          <a:xfrm>
            <a:off x="9496425" y="704812"/>
            <a:ext cx="1371600" cy="584776"/>
          </a:xfrm>
          <a:prstGeom prst="rect">
            <a:avLst/>
          </a:prstGeom>
          <a:noFill/>
        </p:spPr>
        <p:txBody>
          <a:bodyPr wrap="square" rtlCol="0">
            <a:spAutoFit/>
          </a:bodyPr>
          <a:lstStyle/>
          <a:p>
            <a:pPr algn="ctr"/>
            <a:r>
              <a:rPr lang="en-US" sz="1600" dirty="0" smtClean="0">
                <a:solidFill>
                  <a:schemeClr val="bg1">
                    <a:lumMod val="75000"/>
                  </a:schemeClr>
                </a:solidFill>
                <a:latin typeface="Proxima Nova Regular"/>
                <a:cs typeface="Proxima Nova Regular"/>
              </a:rPr>
              <a:t>CUSTOMIZEACTIVITIES</a:t>
            </a:r>
            <a:endParaRPr lang="en-US" sz="1600" dirty="0">
              <a:solidFill>
                <a:schemeClr val="bg1">
                  <a:lumMod val="75000"/>
                </a:schemeClr>
              </a:solidFill>
              <a:latin typeface="Proxima Nova Regular"/>
              <a:cs typeface="Proxima Nova Regular"/>
            </a:endParaRPr>
          </a:p>
        </p:txBody>
      </p:sp>
      <p:sp>
        <p:nvSpPr>
          <p:cNvPr id="6" name="TextBox 5"/>
          <p:cNvSpPr txBox="1"/>
          <p:nvPr/>
        </p:nvSpPr>
        <p:spPr>
          <a:xfrm>
            <a:off x="312105" y="823253"/>
            <a:ext cx="4993322" cy="738664"/>
          </a:xfrm>
          <a:prstGeom prst="rect">
            <a:avLst/>
          </a:prstGeom>
          <a:noFill/>
        </p:spPr>
        <p:txBody>
          <a:bodyPr wrap="square" rtlCol="0">
            <a:spAutoFit/>
          </a:bodyPr>
          <a:lstStyle/>
          <a:p>
            <a:r>
              <a:rPr lang="en-US" sz="1400" dirty="0">
                <a:solidFill>
                  <a:schemeClr val="bg1">
                    <a:lumMod val="85000"/>
                  </a:schemeClr>
                </a:solidFill>
                <a:latin typeface="Proxima Nova Thin"/>
                <a:cs typeface="Proxima Nova Thin"/>
              </a:rPr>
              <a:t>Parents/caregivers select 2-3 apps that they know their kids already love and interact with. They can personalize and customize the app to their child’s ability. </a:t>
            </a:r>
          </a:p>
        </p:txBody>
      </p:sp>
      <p:sp>
        <p:nvSpPr>
          <p:cNvPr id="12" name="TextBox 11"/>
          <p:cNvSpPr txBox="1"/>
          <p:nvPr/>
        </p:nvSpPr>
        <p:spPr>
          <a:xfrm>
            <a:off x="177801" y="2152700"/>
            <a:ext cx="2565399" cy="954107"/>
          </a:xfrm>
          <a:prstGeom prst="rect">
            <a:avLst/>
          </a:prstGeom>
          <a:noFill/>
        </p:spPr>
        <p:txBody>
          <a:bodyPr wrap="square" rtlCol="0">
            <a:spAutoFit/>
          </a:bodyPr>
          <a:lstStyle/>
          <a:p>
            <a:r>
              <a:rPr lang="en-US" sz="1400" dirty="0">
                <a:solidFill>
                  <a:schemeClr val="bg1">
                    <a:lumMod val="85000"/>
                  </a:schemeClr>
                </a:solidFill>
                <a:latin typeface="Proxima Nova Thin"/>
                <a:cs typeface="Proxima Nova Thin"/>
              </a:rPr>
              <a:t>The primary user would have to answer 3-4 questions every 15 minutes to continue with the activity of their choice. </a:t>
            </a:r>
          </a:p>
        </p:txBody>
      </p:sp>
      <p:sp>
        <p:nvSpPr>
          <p:cNvPr id="13" name="Striped Right Arrow 12"/>
          <p:cNvSpPr/>
          <p:nvPr/>
        </p:nvSpPr>
        <p:spPr>
          <a:xfrm>
            <a:off x="7134226" y="843311"/>
            <a:ext cx="273050" cy="369332"/>
          </a:xfrm>
          <a:prstGeom prst="striped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triped Right Arrow 13"/>
          <p:cNvSpPr/>
          <p:nvPr/>
        </p:nvSpPr>
        <p:spPr>
          <a:xfrm>
            <a:off x="9093200" y="881411"/>
            <a:ext cx="273050" cy="369332"/>
          </a:xfrm>
          <a:prstGeom prst="striped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4984751" y="2283133"/>
            <a:ext cx="1371600" cy="338554"/>
          </a:xfrm>
          <a:prstGeom prst="rect">
            <a:avLst/>
          </a:prstGeom>
          <a:noFill/>
        </p:spPr>
        <p:txBody>
          <a:bodyPr wrap="square" rtlCol="0">
            <a:spAutoFit/>
          </a:bodyPr>
          <a:lstStyle/>
          <a:p>
            <a:pPr algn="ctr"/>
            <a:r>
              <a:rPr lang="en-US" sz="1600" dirty="0" smtClean="0">
                <a:solidFill>
                  <a:schemeClr val="bg1">
                    <a:lumMod val="75000"/>
                  </a:schemeClr>
                </a:solidFill>
                <a:latin typeface="Proxima Nova Regular"/>
                <a:cs typeface="Proxima Nova Regular"/>
              </a:rPr>
              <a:t>INTERACT</a:t>
            </a:r>
          </a:p>
        </p:txBody>
      </p:sp>
      <p:sp>
        <p:nvSpPr>
          <p:cNvPr id="18" name="TextBox 17"/>
          <p:cNvSpPr txBox="1"/>
          <p:nvPr/>
        </p:nvSpPr>
        <p:spPr>
          <a:xfrm>
            <a:off x="2886076" y="2311464"/>
            <a:ext cx="1549400" cy="584776"/>
          </a:xfrm>
          <a:prstGeom prst="rect">
            <a:avLst/>
          </a:prstGeom>
          <a:noFill/>
        </p:spPr>
        <p:txBody>
          <a:bodyPr wrap="square" rtlCol="0">
            <a:spAutoFit/>
          </a:bodyPr>
          <a:lstStyle/>
          <a:p>
            <a:pPr algn="ctr"/>
            <a:r>
              <a:rPr lang="en-US" sz="1600" dirty="0" smtClean="0">
                <a:solidFill>
                  <a:schemeClr val="bg1">
                    <a:lumMod val="75000"/>
                  </a:schemeClr>
                </a:solidFill>
                <a:latin typeface="Proxima Nova Regular"/>
                <a:cs typeface="Proxima Nova Regular"/>
              </a:rPr>
              <a:t>SELECT ACTIVITY</a:t>
            </a:r>
            <a:endParaRPr lang="en-US" sz="1600" dirty="0">
              <a:solidFill>
                <a:schemeClr val="bg1">
                  <a:lumMod val="75000"/>
                </a:schemeClr>
              </a:solidFill>
              <a:latin typeface="Proxima Nova Regular"/>
              <a:cs typeface="Proxima Nova Regular"/>
            </a:endParaRPr>
          </a:p>
        </p:txBody>
      </p:sp>
      <p:sp>
        <p:nvSpPr>
          <p:cNvPr id="20" name="TextBox 19"/>
          <p:cNvSpPr txBox="1"/>
          <p:nvPr/>
        </p:nvSpPr>
        <p:spPr>
          <a:xfrm>
            <a:off x="6931026" y="2311464"/>
            <a:ext cx="1371600" cy="584776"/>
          </a:xfrm>
          <a:prstGeom prst="rect">
            <a:avLst/>
          </a:prstGeom>
          <a:noFill/>
        </p:spPr>
        <p:txBody>
          <a:bodyPr wrap="square" rtlCol="0">
            <a:spAutoFit/>
          </a:bodyPr>
          <a:lstStyle/>
          <a:p>
            <a:pPr algn="ctr"/>
            <a:r>
              <a:rPr lang="en-US" sz="1600" dirty="0" smtClean="0">
                <a:solidFill>
                  <a:schemeClr val="bg1">
                    <a:lumMod val="75000"/>
                  </a:schemeClr>
                </a:solidFill>
                <a:latin typeface="Proxima Nova Regular"/>
                <a:cs typeface="Proxima Nova Regular"/>
              </a:rPr>
              <a:t>ANSWER QUESTIONS</a:t>
            </a:r>
            <a:endParaRPr lang="en-US" sz="1600" dirty="0">
              <a:solidFill>
                <a:schemeClr val="bg1">
                  <a:lumMod val="75000"/>
                </a:schemeClr>
              </a:solidFill>
              <a:latin typeface="Proxima Nova Regular"/>
              <a:cs typeface="Proxima Nova Regular"/>
            </a:endParaRPr>
          </a:p>
        </p:txBody>
      </p:sp>
      <p:pic>
        <p:nvPicPr>
          <p:cNvPr id="23" name="Picture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V="1">
            <a:off x="5499099" y="2583829"/>
            <a:ext cx="360263" cy="364655"/>
          </a:xfrm>
          <a:prstGeom prst="rect">
            <a:avLst/>
          </a:prstGeom>
        </p:spPr>
      </p:pic>
      <p:sp>
        <p:nvSpPr>
          <p:cNvPr id="25" name="TextBox 24"/>
          <p:cNvSpPr txBox="1"/>
          <p:nvPr/>
        </p:nvSpPr>
        <p:spPr>
          <a:xfrm>
            <a:off x="8959850" y="2449963"/>
            <a:ext cx="1371600" cy="338554"/>
          </a:xfrm>
          <a:prstGeom prst="rect">
            <a:avLst/>
          </a:prstGeom>
          <a:noFill/>
        </p:spPr>
        <p:txBody>
          <a:bodyPr wrap="square" rtlCol="0">
            <a:spAutoFit/>
          </a:bodyPr>
          <a:lstStyle/>
          <a:p>
            <a:pPr algn="ctr"/>
            <a:r>
              <a:rPr lang="en-US" sz="1600" dirty="0" smtClean="0">
                <a:solidFill>
                  <a:schemeClr val="bg1">
                    <a:lumMod val="75000"/>
                  </a:schemeClr>
                </a:solidFill>
                <a:latin typeface="Proxima Nova Regular"/>
                <a:cs typeface="Proxima Nova Regular"/>
              </a:rPr>
              <a:t>REPEAT</a:t>
            </a:r>
          </a:p>
        </p:txBody>
      </p:sp>
      <p:sp>
        <p:nvSpPr>
          <p:cNvPr id="27" name="TextBox 26"/>
          <p:cNvSpPr txBox="1"/>
          <p:nvPr/>
        </p:nvSpPr>
        <p:spPr>
          <a:xfrm>
            <a:off x="10877550" y="2322963"/>
            <a:ext cx="1371600" cy="584776"/>
          </a:xfrm>
          <a:prstGeom prst="rect">
            <a:avLst/>
          </a:prstGeom>
          <a:noFill/>
        </p:spPr>
        <p:txBody>
          <a:bodyPr wrap="square" rtlCol="0">
            <a:spAutoFit/>
          </a:bodyPr>
          <a:lstStyle/>
          <a:p>
            <a:pPr algn="ctr"/>
            <a:r>
              <a:rPr lang="en-US" sz="1600" dirty="0" smtClean="0">
                <a:solidFill>
                  <a:schemeClr val="bg1">
                    <a:lumMod val="75000"/>
                  </a:schemeClr>
                </a:solidFill>
                <a:latin typeface="Proxima Nova Regular"/>
                <a:cs typeface="Proxima Nova Regular"/>
              </a:rPr>
              <a:t>END ACTIVITY</a:t>
            </a:r>
            <a:endParaRPr lang="en-US" sz="1600" dirty="0">
              <a:solidFill>
                <a:schemeClr val="bg1">
                  <a:lumMod val="75000"/>
                </a:schemeClr>
              </a:solidFill>
              <a:latin typeface="Proxima Nova Regular"/>
              <a:cs typeface="Proxima Nova Regular"/>
            </a:endParaRPr>
          </a:p>
        </p:txBody>
      </p:sp>
      <p:cxnSp>
        <p:nvCxnSpPr>
          <p:cNvPr id="38" name="Elbow Connector 37"/>
          <p:cNvCxnSpPr/>
          <p:nvPr/>
        </p:nvCxnSpPr>
        <p:spPr>
          <a:xfrm rot="10800000" flipV="1">
            <a:off x="3711577" y="1627758"/>
            <a:ext cx="8121649" cy="564390"/>
          </a:xfrm>
          <a:prstGeom prst="bentConnector3">
            <a:avLst>
              <a:gd name="adj1" fmla="val 99726"/>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9" idx="3"/>
          </p:cNvCxnSpPr>
          <p:nvPr/>
        </p:nvCxnSpPr>
        <p:spPr>
          <a:xfrm>
            <a:off x="11045825" y="999746"/>
            <a:ext cx="787400" cy="16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11833225" y="1016000"/>
            <a:ext cx="2" cy="611757"/>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rminator 50"/>
          <p:cNvSpPr/>
          <p:nvPr/>
        </p:nvSpPr>
        <p:spPr>
          <a:xfrm>
            <a:off x="10715624" y="2200795"/>
            <a:ext cx="1812926" cy="867668"/>
          </a:xfrm>
          <a:prstGeom prst="flowChartTerminator">
            <a:avLst/>
          </a:prstGeom>
          <a:noFill/>
          <a:ln w="28575" cmpd="sng">
            <a:solidFill>
              <a:srgbClr val="B503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sp>
        <p:nvSpPr>
          <p:cNvPr id="53" name="Decision 52"/>
          <p:cNvSpPr/>
          <p:nvPr/>
        </p:nvSpPr>
        <p:spPr>
          <a:xfrm>
            <a:off x="6759578" y="1965845"/>
            <a:ext cx="1685924" cy="1337568"/>
          </a:xfrm>
          <a:prstGeom prst="flowChartDecision">
            <a:avLst/>
          </a:prstGeom>
          <a:noFill/>
          <a:ln w="28575" cmpd="sng">
            <a:solidFill>
              <a:srgbClr val="B503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sp>
        <p:nvSpPr>
          <p:cNvPr id="54" name="Decision 53"/>
          <p:cNvSpPr/>
          <p:nvPr/>
        </p:nvSpPr>
        <p:spPr>
          <a:xfrm>
            <a:off x="8756652" y="1965845"/>
            <a:ext cx="1685924" cy="1337568"/>
          </a:xfrm>
          <a:prstGeom prst="flowChartDecision">
            <a:avLst/>
          </a:prstGeom>
          <a:noFill/>
          <a:ln w="28575" cmpd="sng">
            <a:solidFill>
              <a:srgbClr val="B503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sp>
        <p:nvSpPr>
          <p:cNvPr id="21" name="Striped Right Arrow 20"/>
          <p:cNvSpPr/>
          <p:nvPr/>
        </p:nvSpPr>
        <p:spPr>
          <a:xfrm>
            <a:off x="4568827" y="2449963"/>
            <a:ext cx="273050" cy="369332"/>
          </a:xfrm>
          <a:prstGeom prst="striped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triped Right Arrow 21"/>
          <p:cNvSpPr/>
          <p:nvPr/>
        </p:nvSpPr>
        <p:spPr>
          <a:xfrm>
            <a:off x="6527801" y="2449963"/>
            <a:ext cx="273050" cy="369332"/>
          </a:xfrm>
          <a:prstGeom prst="striped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triped Right Arrow 27"/>
          <p:cNvSpPr/>
          <p:nvPr/>
        </p:nvSpPr>
        <p:spPr>
          <a:xfrm>
            <a:off x="8505826" y="2449963"/>
            <a:ext cx="273050" cy="369332"/>
          </a:xfrm>
          <a:prstGeom prst="striped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triped Right Arrow 28"/>
          <p:cNvSpPr/>
          <p:nvPr/>
        </p:nvSpPr>
        <p:spPr>
          <a:xfrm>
            <a:off x="10464800" y="2449963"/>
            <a:ext cx="273050" cy="369332"/>
          </a:xfrm>
          <a:prstGeom prst="striped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rapezoid 54"/>
          <p:cNvSpPr/>
          <p:nvPr/>
        </p:nvSpPr>
        <p:spPr>
          <a:xfrm>
            <a:off x="2409827" y="3873500"/>
            <a:ext cx="2260600" cy="965200"/>
          </a:xfrm>
          <a:prstGeom prst="trapezoid">
            <a:avLst/>
          </a:prstGeom>
          <a:noFill/>
          <a:ln w="28575" cmpd="sng">
            <a:solidFill>
              <a:srgbClr val="B503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rgbClr val="000000"/>
                </a:solidFill>
              </a:ln>
            </a:endParaRPr>
          </a:p>
        </p:txBody>
      </p:sp>
      <p:sp>
        <p:nvSpPr>
          <p:cNvPr id="56" name="Trapezoid 55"/>
          <p:cNvSpPr/>
          <p:nvPr/>
        </p:nvSpPr>
        <p:spPr>
          <a:xfrm>
            <a:off x="4949825" y="3886200"/>
            <a:ext cx="2260600" cy="965200"/>
          </a:xfrm>
          <a:prstGeom prst="trapezoid">
            <a:avLst/>
          </a:prstGeom>
          <a:noFill/>
          <a:ln w="28575" cmpd="sng">
            <a:solidFill>
              <a:srgbClr val="B503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sp>
        <p:nvSpPr>
          <p:cNvPr id="57" name="Trapezoid 56"/>
          <p:cNvSpPr/>
          <p:nvPr/>
        </p:nvSpPr>
        <p:spPr>
          <a:xfrm>
            <a:off x="2435227" y="3911600"/>
            <a:ext cx="2260600" cy="965200"/>
          </a:xfrm>
          <a:prstGeom prst="trapezoid">
            <a:avLst/>
          </a:prstGeom>
          <a:noFill/>
          <a:ln w="28575" cmpd="sng">
            <a:solidFill>
              <a:srgbClr val="B7F4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sp>
        <p:nvSpPr>
          <p:cNvPr id="58" name="Trapezoid 57"/>
          <p:cNvSpPr/>
          <p:nvPr/>
        </p:nvSpPr>
        <p:spPr>
          <a:xfrm>
            <a:off x="4975225" y="3924300"/>
            <a:ext cx="2260600" cy="965200"/>
          </a:xfrm>
          <a:prstGeom prst="trapezoid">
            <a:avLst/>
          </a:prstGeom>
          <a:noFill/>
          <a:ln w="28575" cmpd="sng">
            <a:solidFill>
              <a:srgbClr val="B7F4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endParaRPr>
          </a:p>
        </p:txBody>
      </p:sp>
      <p:sp>
        <p:nvSpPr>
          <p:cNvPr id="59" name="TextBox 58"/>
          <p:cNvSpPr txBox="1"/>
          <p:nvPr/>
        </p:nvSpPr>
        <p:spPr>
          <a:xfrm>
            <a:off x="2755901" y="4076764"/>
            <a:ext cx="1549400" cy="584776"/>
          </a:xfrm>
          <a:prstGeom prst="rect">
            <a:avLst/>
          </a:prstGeom>
          <a:noFill/>
        </p:spPr>
        <p:txBody>
          <a:bodyPr wrap="square" rtlCol="0">
            <a:spAutoFit/>
          </a:bodyPr>
          <a:lstStyle/>
          <a:p>
            <a:pPr algn="ctr"/>
            <a:r>
              <a:rPr lang="en-US" sz="1600" dirty="0" smtClean="0">
                <a:solidFill>
                  <a:schemeClr val="bg1">
                    <a:lumMod val="75000"/>
                  </a:schemeClr>
                </a:solidFill>
                <a:latin typeface="Proxima Nova Regular"/>
                <a:cs typeface="Proxima Nova Regular"/>
              </a:rPr>
              <a:t>COLLECT DATA</a:t>
            </a:r>
            <a:endParaRPr lang="en-US" sz="1600" dirty="0">
              <a:solidFill>
                <a:schemeClr val="bg1">
                  <a:lumMod val="75000"/>
                </a:schemeClr>
              </a:solidFill>
              <a:latin typeface="Proxima Nova Regular"/>
              <a:cs typeface="Proxima Nova Regular"/>
            </a:endParaRPr>
          </a:p>
        </p:txBody>
      </p:sp>
      <p:sp>
        <p:nvSpPr>
          <p:cNvPr id="60" name="TextBox 59"/>
          <p:cNvSpPr txBox="1"/>
          <p:nvPr/>
        </p:nvSpPr>
        <p:spPr>
          <a:xfrm>
            <a:off x="5162550" y="4375794"/>
            <a:ext cx="1908174" cy="338554"/>
          </a:xfrm>
          <a:prstGeom prst="rect">
            <a:avLst/>
          </a:prstGeom>
          <a:noFill/>
        </p:spPr>
        <p:txBody>
          <a:bodyPr wrap="square" rtlCol="0">
            <a:spAutoFit/>
          </a:bodyPr>
          <a:lstStyle/>
          <a:p>
            <a:pPr algn="ctr"/>
            <a:r>
              <a:rPr lang="en-US" sz="1600" dirty="0" smtClean="0">
                <a:solidFill>
                  <a:schemeClr val="bg1">
                    <a:lumMod val="75000"/>
                  </a:schemeClr>
                </a:solidFill>
                <a:latin typeface="Proxima Nova Regular"/>
                <a:cs typeface="Proxima Nova Regular"/>
              </a:rPr>
              <a:t>REVIEW ANSWERS</a:t>
            </a:r>
            <a:endParaRPr lang="en-US" sz="1600" dirty="0">
              <a:solidFill>
                <a:schemeClr val="bg1">
                  <a:lumMod val="75000"/>
                </a:schemeClr>
              </a:solidFill>
              <a:latin typeface="Proxima Nova Regular"/>
              <a:cs typeface="Proxima Nova Regular"/>
            </a:endParaRPr>
          </a:p>
        </p:txBody>
      </p:sp>
      <p:pic>
        <p:nvPicPr>
          <p:cNvPr id="61" name="Picture 6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0551" y="3994683"/>
            <a:ext cx="857250" cy="392634"/>
          </a:xfrm>
          <a:prstGeom prst="rect">
            <a:avLst/>
          </a:prstGeom>
        </p:spPr>
      </p:pic>
      <p:sp>
        <p:nvSpPr>
          <p:cNvPr id="62" name="TextBox 61"/>
          <p:cNvSpPr txBox="1"/>
          <p:nvPr/>
        </p:nvSpPr>
        <p:spPr>
          <a:xfrm>
            <a:off x="177801" y="3695700"/>
            <a:ext cx="2257426" cy="738664"/>
          </a:xfrm>
          <a:prstGeom prst="rect">
            <a:avLst/>
          </a:prstGeom>
          <a:noFill/>
        </p:spPr>
        <p:txBody>
          <a:bodyPr wrap="square" rtlCol="0">
            <a:spAutoFit/>
          </a:bodyPr>
          <a:lstStyle/>
          <a:p>
            <a:r>
              <a:rPr lang="en-US" sz="1400" dirty="0">
                <a:solidFill>
                  <a:schemeClr val="bg1">
                    <a:lumMod val="85000"/>
                  </a:schemeClr>
                </a:solidFill>
                <a:latin typeface="Proxima Nova Thin"/>
                <a:cs typeface="Proxima Nova Thin"/>
              </a:rPr>
              <a:t>At the end of the session, parents and users can review the activity. </a:t>
            </a:r>
            <a:endParaRPr lang="en-US" sz="1400" dirty="0">
              <a:solidFill>
                <a:schemeClr val="bg1">
                  <a:lumMod val="85000"/>
                </a:schemeClr>
              </a:solidFill>
            </a:endParaRPr>
          </a:p>
        </p:txBody>
      </p:sp>
      <p:cxnSp>
        <p:nvCxnSpPr>
          <p:cNvPr id="73" name="Elbow Connector 72"/>
          <p:cNvCxnSpPr>
            <a:stCxn id="51" idx="2"/>
            <a:endCxn id="57" idx="0"/>
          </p:cNvCxnSpPr>
          <p:nvPr/>
        </p:nvCxnSpPr>
        <p:spPr>
          <a:xfrm rot="5400000">
            <a:off x="7172239" y="-538249"/>
            <a:ext cx="843137" cy="8056560"/>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74" name="Striped Right Arrow 73"/>
          <p:cNvSpPr/>
          <p:nvPr/>
        </p:nvSpPr>
        <p:spPr>
          <a:xfrm>
            <a:off x="4695827" y="4570863"/>
            <a:ext cx="273050" cy="369332"/>
          </a:xfrm>
          <a:prstGeom prst="striped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itle 1"/>
          <p:cNvSpPr txBox="1">
            <a:spLocks/>
          </p:cNvSpPr>
          <p:nvPr/>
        </p:nvSpPr>
        <p:spPr>
          <a:xfrm>
            <a:off x="312104" y="5899"/>
            <a:ext cx="3904295" cy="71703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E9B410"/>
                </a:solidFill>
                <a:latin typeface="Proxima Nova ExCn Extrabld"/>
                <a:cs typeface="Proxima Nova ExCn Extrabld"/>
              </a:rPr>
              <a:t>USER FLOW</a:t>
            </a:r>
            <a:endParaRPr lang="en-US" dirty="0">
              <a:solidFill>
                <a:srgbClr val="E9B410"/>
              </a:solidFill>
              <a:latin typeface="Proxima Nova ExCn Extrabld"/>
              <a:cs typeface="Proxima Nova ExCn Extrabld"/>
            </a:endParaRPr>
          </a:p>
        </p:txBody>
      </p:sp>
      <p:sp>
        <p:nvSpPr>
          <p:cNvPr id="82" name="TextBox 81"/>
          <p:cNvSpPr txBox="1"/>
          <p:nvPr/>
        </p:nvSpPr>
        <p:spPr>
          <a:xfrm>
            <a:off x="5447956" y="125968"/>
            <a:ext cx="2326278" cy="369332"/>
          </a:xfrm>
          <a:prstGeom prst="rect">
            <a:avLst/>
          </a:prstGeom>
          <a:noFill/>
        </p:spPr>
        <p:txBody>
          <a:bodyPr wrap="none" rtlCol="0">
            <a:spAutoFit/>
          </a:bodyPr>
          <a:lstStyle/>
          <a:p>
            <a:r>
              <a:rPr lang="en-US" dirty="0" smtClean="0">
                <a:solidFill>
                  <a:srgbClr val="E9B410"/>
                </a:solidFill>
                <a:latin typeface="Proxima Nova Thin"/>
                <a:cs typeface="Proxima Nova Thin"/>
              </a:rPr>
              <a:t>PARENT/CAREGIVER</a:t>
            </a:r>
            <a:endParaRPr lang="en-US" dirty="0">
              <a:solidFill>
                <a:srgbClr val="E9B410"/>
              </a:solidFill>
              <a:latin typeface="Proxima Nova Thin"/>
              <a:cs typeface="Proxima Nova Thin"/>
            </a:endParaRPr>
          </a:p>
        </p:txBody>
      </p:sp>
      <p:sp>
        <p:nvSpPr>
          <p:cNvPr id="83" name="TextBox 82"/>
          <p:cNvSpPr txBox="1"/>
          <p:nvPr/>
        </p:nvSpPr>
        <p:spPr>
          <a:xfrm>
            <a:off x="2501900" y="1732568"/>
            <a:ext cx="2459287" cy="369332"/>
          </a:xfrm>
          <a:prstGeom prst="rect">
            <a:avLst/>
          </a:prstGeom>
          <a:solidFill>
            <a:schemeClr val="tx1"/>
          </a:solidFill>
        </p:spPr>
        <p:txBody>
          <a:bodyPr wrap="none" rtlCol="0">
            <a:spAutoFit/>
          </a:bodyPr>
          <a:lstStyle/>
          <a:p>
            <a:r>
              <a:rPr lang="en-US" dirty="0" smtClean="0">
                <a:solidFill>
                  <a:srgbClr val="E9B410"/>
                </a:solidFill>
                <a:latin typeface="Proxima Nova Thin"/>
                <a:cs typeface="Proxima Nova Thin"/>
              </a:rPr>
              <a:t>INDIVIDUAL WITH ASD</a:t>
            </a:r>
            <a:endParaRPr lang="en-US" dirty="0">
              <a:solidFill>
                <a:srgbClr val="E9B410"/>
              </a:solidFill>
              <a:latin typeface="Proxima Nova Thin"/>
              <a:cs typeface="Proxima Nova Thin"/>
            </a:endParaRPr>
          </a:p>
        </p:txBody>
      </p:sp>
      <p:sp>
        <p:nvSpPr>
          <p:cNvPr id="84" name="TextBox 83"/>
          <p:cNvSpPr txBox="1"/>
          <p:nvPr/>
        </p:nvSpPr>
        <p:spPr>
          <a:xfrm>
            <a:off x="5665793" y="3342926"/>
            <a:ext cx="788985" cy="369332"/>
          </a:xfrm>
          <a:prstGeom prst="rect">
            <a:avLst/>
          </a:prstGeom>
          <a:solidFill>
            <a:schemeClr val="tx1"/>
          </a:solidFill>
        </p:spPr>
        <p:txBody>
          <a:bodyPr wrap="none" rtlCol="0">
            <a:spAutoFit/>
          </a:bodyPr>
          <a:lstStyle/>
          <a:p>
            <a:r>
              <a:rPr lang="en-US" dirty="0" smtClean="0">
                <a:solidFill>
                  <a:srgbClr val="E9B410"/>
                </a:solidFill>
                <a:latin typeface="Proxima Nova Thin"/>
                <a:cs typeface="Proxima Nova Thin"/>
              </a:rPr>
              <a:t>BOTH</a:t>
            </a:r>
            <a:endParaRPr lang="en-US" dirty="0">
              <a:solidFill>
                <a:srgbClr val="E9B410"/>
              </a:solidFill>
              <a:latin typeface="Proxima Nova Thin"/>
              <a:cs typeface="Proxima Nova Thin"/>
            </a:endParaRPr>
          </a:p>
        </p:txBody>
      </p:sp>
    </p:spTree>
    <p:extLst>
      <p:ext uri="{BB962C8B-B14F-4D97-AF65-F5344CB8AC3E}">
        <p14:creationId xmlns:p14="http://schemas.microsoft.com/office/powerpoint/2010/main" val="3503727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312104" y="5899"/>
            <a:ext cx="6102149" cy="116140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E9B410"/>
                </a:solidFill>
                <a:latin typeface="Proxima Nova ExCn Extrabld"/>
                <a:cs typeface="Proxima Nova ExCn Extrabld"/>
              </a:rPr>
              <a:t>WIREFRAMES</a:t>
            </a:r>
            <a:endParaRPr lang="en-US" dirty="0">
              <a:solidFill>
                <a:srgbClr val="E9B410"/>
              </a:solidFill>
              <a:latin typeface="Proxima Nova ExCn Extrabld"/>
              <a:cs typeface="Proxima Nova ExCn Extrabld"/>
            </a:endParaRPr>
          </a:p>
        </p:txBody>
      </p:sp>
      <p:pic>
        <p:nvPicPr>
          <p:cNvPr id="6" name="Content Placeholder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90855" y="210238"/>
            <a:ext cx="943935" cy="712344"/>
          </a:xfrm>
          <a:prstGeom prst="rect">
            <a:avLst/>
          </a:prstGeom>
        </p:spPr>
      </p:pic>
      <p:cxnSp>
        <p:nvCxnSpPr>
          <p:cNvPr id="23" name="Straight Arrow Connector 22"/>
          <p:cNvCxnSpPr/>
          <p:nvPr/>
        </p:nvCxnSpPr>
        <p:spPr>
          <a:xfrm>
            <a:off x="312104" y="4140200"/>
            <a:ext cx="3853496" cy="0"/>
          </a:xfrm>
          <a:prstGeom prst="straightConnector1">
            <a:avLst/>
          </a:prstGeom>
          <a:ln>
            <a:solidFill>
              <a:srgbClr val="E9B41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219200" y="3937000"/>
            <a:ext cx="1987004" cy="369332"/>
          </a:xfrm>
          <a:prstGeom prst="rect">
            <a:avLst/>
          </a:prstGeom>
          <a:solidFill>
            <a:schemeClr val="tx1"/>
          </a:solidFill>
        </p:spPr>
        <p:txBody>
          <a:bodyPr wrap="none" rtlCol="0">
            <a:spAutoFit/>
          </a:bodyPr>
          <a:lstStyle/>
          <a:p>
            <a:r>
              <a:rPr lang="en-US" dirty="0" smtClean="0">
                <a:solidFill>
                  <a:srgbClr val="E9B410"/>
                </a:solidFill>
                <a:latin typeface="Proxima Nova Light"/>
                <a:cs typeface="Proxima Nova Light"/>
              </a:rPr>
              <a:t>PARENT PORTAL</a:t>
            </a:r>
            <a:endParaRPr lang="en-US" dirty="0">
              <a:solidFill>
                <a:srgbClr val="E9B410"/>
              </a:solidFill>
              <a:latin typeface="Proxima Nova Light"/>
              <a:cs typeface="Proxima Nova Light"/>
            </a:endParaRPr>
          </a:p>
        </p:txBody>
      </p:sp>
      <p:cxnSp>
        <p:nvCxnSpPr>
          <p:cNvPr id="24" name="Straight Arrow Connector 23"/>
          <p:cNvCxnSpPr/>
          <p:nvPr/>
        </p:nvCxnSpPr>
        <p:spPr>
          <a:xfrm>
            <a:off x="4483100" y="4140200"/>
            <a:ext cx="5194300" cy="0"/>
          </a:xfrm>
          <a:prstGeom prst="straightConnector1">
            <a:avLst/>
          </a:prstGeom>
          <a:ln>
            <a:solidFill>
              <a:srgbClr val="E9B41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383753" y="3924300"/>
            <a:ext cx="1646605" cy="369332"/>
          </a:xfrm>
          <a:prstGeom prst="rect">
            <a:avLst/>
          </a:prstGeom>
          <a:solidFill>
            <a:srgbClr val="000000"/>
          </a:solidFill>
        </p:spPr>
        <p:txBody>
          <a:bodyPr wrap="none" rtlCol="0">
            <a:spAutoFit/>
          </a:bodyPr>
          <a:lstStyle/>
          <a:p>
            <a:r>
              <a:rPr lang="en-US" dirty="0" smtClean="0">
                <a:solidFill>
                  <a:srgbClr val="E9B410"/>
                </a:solidFill>
                <a:latin typeface="Proxima Nova Light"/>
                <a:cs typeface="Proxima Nova Light"/>
              </a:rPr>
              <a:t>USER PORTAL</a:t>
            </a:r>
            <a:endParaRPr lang="en-US" dirty="0">
              <a:solidFill>
                <a:srgbClr val="E9B410"/>
              </a:solidFill>
              <a:latin typeface="Proxima Nova Light"/>
              <a:cs typeface="Proxima Nova Light"/>
            </a:endParaRPr>
          </a:p>
        </p:txBody>
      </p:sp>
      <p:cxnSp>
        <p:nvCxnSpPr>
          <p:cNvPr id="29" name="Straight Arrow Connector 28"/>
          <p:cNvCxnSpPr/>
          <p:nvPr/>
        </p:nvCxnSpPr>
        <p:spPr>
          <a:xfrm>
            <a:off x="9877501" y="4140200"/>
            <a:ext cx="2700617" cy="0"/>
          </a:xfrm>
          <a:prstGeom prst="straightConnector1">
            <a:avLst/>
          </a:prstGeom>
          <a:ln>
            <a:solidFill>
              <a:srgbClr val="E9B41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0716651" y="3911600"/>
            <a:ext cx="983115" cy="369332"/>
          </a:xfrm>
          <a:prstGeom prst="rect">
            <a:avLst/>
          </a:prstGeom>
          <a:solidFill>
            <a:srgbClr val="000000"/>
          </a:solidFill>
        </p:spPr>
        <p:txBody>
          <a:bodyPr wrap="none" rtlCol="0">
            <a:spAutoFit/>
          </a:bodyPr>
          <a:lstStyle/>
          <a:p>
            <a:r>
              <a:rPr lang="en-US" dirty="0" smtClean="0">
                <a:solidFill>
                  <a:srgbClr val="E9B410"/>
                </a:solidFill>
                <a:latin typeface="Proxima Nova Light"/>
                <a:cs typeface="Proxima Nova Light"/>
              </a:rPr>
              <a:t>REVIEW</a:t>
            </a:r>
            <a:endParaRPr lang="en-US" dirty="0">
              <a:solidFill>
                <a:srgbClr val="E9B410"/>
              </a:solidFill>
              <a:latin typeface="Proxima Nova Light"/>
              <a:cs typeface="Proxima Nova Light"/>
            </a:endParaRPr>
          </a:p>
        </p:txBody>
      </p:sp>
      <p:sp>
        <p:nvSpPr>
          <p:cNvPr id="2" name="TextBox 1"/>
          <p:cNvSpPr txBox="1"/>
          <p:nvPr/>
        </p:nvSpPr>
        <p:spPr>
          <a:xfrm>
            <a:off x="4165600" y="121338"/>
            <a:ext cx="7037417" cy="646331"/>
          </a:xfrm>
          <a:prstGeom prst="rect">
            <a:avLst/>
          </a:prstGeom>
          <a:noFill/>
        </p:spPr>
        <p:txBody>
          <a:bodyPr wrap="square" rtlCol="0">
            <a:spAutoFit/>
          </a:bodyPr>
          <a:lstStyle/>
          <a:p>
            <a:r>
              <a:rPr lang="en-US" dirty="0">
                <a:solidFill>
                  <a:srgbClr val="E9B410"/>
                </a:solidFill>
                <a:latin typeface="Proxima Nova Thin"/>
                <a:cs typeface="Proxima Nova Thin"/>
              </a:rPr>
              <a:t>These </a:t>
            </a:r>
            <a:r>
              <a:rPr lang="en-US" dirty="0" smtClean="0">
                <a:solidFill>
                  <a:srgbClr val="E9B410"/>
                </a:solidFill>
                <a:latin typeface="Proxima Nova Thin"/>
                <a:cs typeface="Proxima Nova Thin"/>
              </a:rPr>
              <a:t>interactive storyboards </a:t>
            </a:r>
            <a:r>
              <a:rPr lang="en-US" dirty="0">
                <a:solidFill>
                  <a:srgbClr val="E9B410"/>
                </a:solidFill>
                <a:latin typeface="Proxima Nova Thin"/>
                <a:cs typeface="Proxima Nova Thin"/>
              </a:rPr>
              <a:t>were created using </a:t>
            </a:r>
            <a:r>
              <a:rPr lang="en-US" dirty="0" smtClean="0">
                <a:solidFill>
                  <a:srgbClr val="E9B410"/>
                </a:solidFill>
                <a:latin typeface="Proxima Nova Thin"/>
                <a:cs typeface="Proxima Nova Thin"/>
              </a:rPr>
              <a:t>Axure and include 3 distinct portals, customization, interaction, and review.</a:t>
            </a:r>
            <a:endParaRPr lang="en-US" dirty="0">
              <a:solidFill>
                <a:srgbClr val="E9B410"/>
              </a:solidFill>
              <a:latin typeface="Proxima Nova Thin"/>
              <a:cs typeface="Proxima Nova Thin"/>
            </a:endParaRPr>
          </a:p>
        </p:txBody>
      </p:sp>
      <p:pic>
        <p:nvPicPr>
          <p:cNvPr id="34" name="Picture 3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74898" y="1257157"/>
            <a:ext cx="1289579" cy="2376566"/>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2086" y="1257157"/>
            <a:ext cx="1289579" cy="2376566"/>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09274" y="1257157"/>
            <a:ext cx="1289579" cy="2376566"/>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76462" y="1257157"/>
            <a:ext cx="1289579" cy="2376566"/>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43650" y="1257157"/>
            <a:ext cx="1289579" cy="2376566"/>
          </a:xfrm>
          <a:prstGeom prst="rect">
            <a:avLst/>
          </a:prstGeom>
        </p:spPr>
      </p:pic>
      <p:pic>
        <p:nvPicPr>
          <p:cNvPr id="39" name="Picture 3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245211" y="1257157"/>
            <a:ext cx="1289579" cy="2376566"/>
          </a:xfrm>
          <a:prstGeom prst="rect">
            <a:avLst/>
          </a:prstGeom>
        </p:spPr>
      </p:pic>
      <p:pic>
        <p:nvPicPr>
          <p:cNvPr id="40" name="Picture 3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510838" y="1257157"/>
            <a:ext cx="1289579" cy="2376566"/>
          </a:xfrm>
          <a:prstGeom prst="rect">
            <a:avLst/>
          </a:prstGeom>
        </p:spPr>
      </p:pic>
      <p:pic>
        <p:nvPicPr>
          <p:cNvPr id="41" name="Picture 40"/>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878026" y="1257157"/>
            <a:ext cx="1289579" cy="2376566"/>
          </a:xfrm>
          <a:prstGeom prst="rect">
            <a:avLst/>
          </a:prstGeom>
        </p:spPr>
      </p:pic>
      <p:pic>
        <p:nvPicPr>
          <p:cNvPr id="42" name="Picture 4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07710" y="1257157"/>
            <a:ext cx="1289579" cy="2376566"/>
          </a:xfrm>
          <a:prstGeom prst="rect">
            <a:avLst/>
          </a:prstGeom>
        </p:spPr>
      </p:pic>
    </p:spTree>
    <p:extLst>
      <p:ext uri="{BB962C8B-B14F-4D97-AF65-F5344CB8AC3E}">
        <p14:creationId xmlns:p14="http://schemas.microsoft.com/office/powerpoint/2010/main" val="407085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4804" y="1407035"/>
            <a:ext cx="6887787" cy="487934"/>
          </a:xfrm>
        </p:spPr>
        <p:txBody>
          <a:bodyPr anchor="t">
            <a:normAutofit fontScale="90000"/>
          </a:bodyPr>
          <a:lstStyle/>
          <a:p>
            <a:pPr algn="l"/>
            <a:r>
              <a:rPr lang="en-US" sz="2800" dirty="0" smtClean="0">
                <a:solidFill>
                  <a:srgbClr val="E9B410"/>
                </a:solidFill>
                <a:latin typeface="Proxima Nova Extrabld"/>
                <a:cs typeface="Proxima Nova Extrabld"/>
              </a:rPr>
              <a:t>Major hurdles revealed:</a:t>
            </a:r>
            <a:r>
              <a:rPr lang="en-US" sz="2800" dirty="0" smtClean="0">
                <a:solidFill>
                  <a:srgbClr val="E9B410"/>
                </a:solidFill>
                <a:latin typeface="Proxima Nova Thin"/>
                <a:cs typeface="Proxima Nova Thin"/>
              </a:rPr>
              <a:t> </a:t>
            </a:r>
            <a:br>
              <a:rPr lang="en-US" sz="2800" dirty="0" smtClean="0">
                <a:solidFill>
                  <a:srgbClr val="E9B410"/>
                </a:solidFill>
                <a:latin typeface="Proxima Nova Thin"/>
                <a:cs typeface="Proxima Nova Thin"/>
              </a:rPr>
            </a:br>
            <a:r>
              <a:rPr lang="en-US" sz="2800" dirty="0" smtClean="0">
                <a:solidFill>
                  <a:srgbClr val="E9B410"/>
                </a:solidFill>
                <a:latin typeface="Proxima Nova Thin"/>
                <a:cs typeface="Proxima Nova Thin"/>
              </a:rPr>
              <a:t/>
            </a:r>
            <a:br>
              <a:rPr lang="en-US" sz="2800" dirty="0" smtClean="0">
                <a:solidFill>
                  <a:srgbClr val="E9B410"/>
                </a:solidFill>
                <a:latin typeface="Proxima Nova Thin"/>
                <a:cs typeface="Proxima Nova Thin"/>
              </a:rPr>
            </a:br>
            <a:r>
              <a:rPr lang="en-US" sz="2800" dirty="0" smtClean="0">
                <a:solidFill>
                  <a:srgbClr val="E9B410"/>
                </a:solidFill>
                <a:latin typeface="Proxima Nova Thin"/>
                <a:cs typeface="Proxima Nova Thin"/>
              </a:rPr>
              <a:t>  </a:t>
            </a:r>
            <a:endParaRPr lang="en-US" sz="2800" dirty="0">
              <a:solidFill>
                <a:srgbClr val="E9B410"/>
              </a:solidFill>
              <a:latin typeface="Proxima Nova Thin"/>
              <a:cs typeface="Proxima Nova Thin"/>
            </a:endParaRPr>
          </a:p>
        </p:txBody>
      </p:sp>
      <p:sp>
        <p:nvSpPr>
          <p:cNvPr id="6" name="Title 1"/>
          <p:cNvSpPr txBox="1">
            <a:spLocks/>
          </p:cNvSpPr>
          <p:nvPr/>
        </p:nvSpPr>
        <p:spPr>
          <a:xfrm>
            <a:off x="5574804" y="226030"/>
            <a:ext cx="6887787" cy="72113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E9B410"/>
                </a:solidFill>
                <a:latin typeface="Proxima Nova ExCn Extrabld"/>
                <a:cs typeface="Proxima Nova ExCn Extrabld"/>
              </a:rPr>
              <a:t>CARD SORTING &amp; USER TESTING</a:t>
            </a:r>
            <a:endParaRPr lang="en-US" dirty="0">
              <a:solidFill>
                <a:srgbClr val="E9B410"/>
              </a:solidFill>
              <a:latin typeface="Proxima Nova ExCn Extrabld"/>
              <a:cs typeface="Proxima Nova ExCn Extrabld"/>
            </a:endParaRPr>
          </a:p>
        </p:txBody>
      </p:sp>
      <p:pic>
        <p:nvPicPr>
          <p:cNvPr id="8" name="Content Placeholder 7"/>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l="-605" r="-1635" b="-1"/>
          <a:stretch/>
        </p:blipFill>
        <p:spPr>
          <a:xfrm>
            <a:off x="482600" y="1200150"/>
            <a:ext cx="4292600" cy="3394075"/>
          </a:xfr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000" y="401083"/>
            <a:ext cx="4203700" cy="808842"/>
          </a:xfrm>
          <a:prstGeom prst="rect">
            <a:avLst/>
          </a:prstGeom>
        </p:spPr>
      </p:pic>
      <p:sp>
        <p:nvSpPr>
          <p:cNvPr id="10" name="TextBox 9"/>
          <p:cNvSpPr txBox="1"/>
          <p:nvPr/>
        </p:nvSpPr>
        <p:spPr>
          <a:xfrm>
            <a:off x="5981700" y="2146300"/>
            <a:ext cx="6261100" cy="1938992"/>
          </a:xfrm>
          <a:prstGeom prst="rect">
            <a:avLst/>
          </a:prstGeom>
          <a:noFill/>
        </p:spPr>
        <p:txBody>
          <a:bodyPr wrap="square" rtlCol="0">
            <a:spAutoFit/>
          </a:bodyPr>
          <a:lstStyle/>
          <a:p>
            <a:r>
              <a:rPr lang="en-US" sz="2400" dirty="0">
                <a:solidFill>
                  <a:srgbClr val="E9B410"/>
                </a:solidFill>
                <a:latin typeface="Proxima Nova Thin"/>
                <a:cs typeface="Proxima Nova Thin"/>
              </a:rPr>
              <a:t>Testers were confused by labels “Parent” and   “User” Or “Admin” and “Primary User” </a:t>
            </a:r>
            <a:endParaRPr lang="en-US" sz="2400" dirty="0" smtClean="0">
              <a:solidFill>
                <a:srgbClr val="E9B410"/>
              </a:solidFill>
              <a:latin typeface="Proxima Nova Thin"/>
              <a:cs typeface="Proxima Nova Thin"/>
            </a:endParaRPr>
          </a:p>
          <a:p>
            <a:r>
              <a:rPr lang="en-US" sz="2400" dirty="0">
                <a:solidFill>
                  <a:srgbClr val="E9B410"/>
                </a:solidFill>
                <a:latin typeface="Proxima Nova Thin"/>
                <a:cs typeface="Proxima Nova Thin"/>
              </a:rPr>
              <a:t/>
            </a:r>
            <a:br>
              <a:rPr lang="en-US" sz="2400" dirty="0">
                <a:solidFill>
                  <a:srgbClr val="E9B410"/>
                </a:solidFill>
                <a:latin typeface="Proxima Nova Thin"/>
                <a:cs typeface="Proxima Nova Thin"/>
              </a:rPr>
            </a:br>
            <a:r>
              <a:rPr lang="en-US" sz="2400" dirty="0" smtClean="0">
                <a:solidFill>
                  <a:srgbClr val="E9B410"/>
                </a:solidFill>
                <a:latin typeface="Proxima Nova Thin"/>
                <a:cs typeface="Proxima Nova Thin"/>
              </a:rPr>
              <a:t>The 2 </a:t>
            </a:r>
            <a:r>
              <a:rPr lang="en-US" sz="2400" dirty="0">
                <a:solidFill>
                  <a:srgbClr val="E9B410"/>
                </a:solidFill>
                <a:latin typeface="Proxima Nova Thin"/>
                <a:cs typeface="Proxima Nova Thin"/>
              </a:rPr>
              <a:t>portals – Admin Portal and User </a:t>
            </a:r>
            <a:r>
              <a:rPr lang="en-US" sz="2400" dirty="0" smtClean="0">
                <a:solidFill>
                  <a:srgbClr val="E9B410"/>
                </a:solidFill>
                <a:latin typeface="Proxima Nova Thin"/>
                <a:cs typeface="Proxima Nova Thin"/>
              </a:rPr>
              <a:t>Portal were also very confusing. </a:t>
            </a:r>
            <a:endParaRPr lang="en-US" sz="2400" dirty="0"/>
          </a:p>
        </p:txBody>
      </p:sp>
      <p:sp>
        <p:nvSpPr>
          <p:cNvPr id="11" name="Rectangle 10"/>
          <p:cNvSpPr/>
          <p:nvPr/>
        </p:nvSpPr>
        <p:spPr>
          <a:xfrm>
            <a:off x="5773420" y="2301240"/>
            <a:ext cx="182880" cy="182880"/>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p:cNvSpPr/>
          <p:nvPr/>
        </p:nvSpPr>
        <p:spPr>
          <a:xfrm>
            <a:off x="5773420" y="3363226"/>
            <a:ext cx="182881" cy="182880"/>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30369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26911" y="1320800"/>
            <a:ext cx="1788030" cy="3646936"/>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35111" y="1320800"/>
            <a:ext cx="1788030" cy="364693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18711" y="1320799"/>
            <a:ext cx="1788030" cy="364693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7781" y="1320799"/>
            <a:ext cx="1788030" cy="3646937"/>
          </a:xfrm>
          <a:prstGeom prst="rect">
            <a:avLst/>
          </a:prstGeom>
        </p:spPr>
      </p:pic>
      <p:sp>
        <p:nvSpPr>
          <p:cNvPr id="4" name="TextBox 3"/>
          <p:cNvSpPr txBox="1"/>
          <p:nvPr/>
        </p:nvSpPr>
        <p:spPr>
          <a:xfrm>
            <a:off x="2743200" y="1320800"/>
            <a:ext cx="3187700" cy="3416320"/>
          </a:xfrm>
          <a:prstGeom prst="rect">
            <a:avLst/>
          </a:prstGeom>
          <a:noFill/>
        </p:spPr>
        <p:txBody>
          <a:bodyPr wrap="square" rtlCol="0">
            <a:spAutoFit/>
          </a:bodyPr>
          <a:lstStyle/>
          <a:p>
            <a:r>
              <a:rPr lang="en-US" sz="2400" dirty="0">
                <a:solidFill>
                  <a:srgbClr val="E9B410"/>
                </a:solidFill>
                <a:latin typeface="Proxima Nova Thin"/>
                <a:cs typeface="Proxima Nova Thin"/>
              </a:rPr>
              <a:t>Removed the confusing “Portals” and instead added </a:t>
            </a:r>
            <a:r>
              <a:rPr lang="en-US" sz="2400" dirty="0" smtClean="0">
                <a:solidFill>
                  <a:srgbClr val="E9B410"/>
                </a:solidFill>
                <a:latin typeface="Proxima Nova Thin"/>
                <a:cs typeface="Proxima Nova Thin"/>
              </a:rPr>
              <a:t>a </a:t>
            </a:r>
            <a:r>
              <a:rPr lang="en-US" sz="2400" dirty="0">
                <a:solidFill>
                  <a:srgbClr val="E9B410"/>
                </a:solidFill>
                <a:latin typeface="Proxima Nova Thin"/>
                <a:cs typeface="Proxima Nova Thin"/>
              </a:rPr>
              <a:t>“Settings” icon from where the Customization and Personalization screens would be accessible. </a:t>
            </a:r>
          </a:p>
        </p:txBody>
      </p:sp>
      <p:sp>
        <p:nvSpPr>
          <p:cNvPr id="10" name="Oval 9"/>
          <p:cNvSpPr/>
          <p:nvPr/>
        </p:nvSpPr>
        <p:spPr>
          <a:xfrm>
            <a:off x="1625600" y="1562100"/>
            <a:ext cx="533400" cy="533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2102311" y="2006600"/>
            <a:ext cx="685339" cy="584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640080" y="226030"/>
            <a:ext cx="8923020" cy="72113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E9B410"/>
                </a:solidFill>
                <a:latin typeface="Proxima Nova ExCn Extrabld"/>
                <a:cs typeface="Proxima Nova ExCn Extrabld"/>
              </a:rPr>
              <a:t>ALTERING AND REORGANIZING</a:t>
            </a:r>
            <a:endParaRPr lang="en-US" dirty="0">
              <a:solidFill>
                <a:srgbClr val="E9B410"/>
              </a:solidFill>
              <a:latin typeface="Proxima Nova ExCn Extrabld"/>
              <a:cs typeface="Proxima Nova ExCn Extrabld"/>
            </a:endParaRPr>
          </a:p>
        </p:txBody>
      </p:sp>
    </p:spTree>
    <p:extLst>
      <p:ext uri="{BB962C8B-B14F-4D97-AF65-F5344CB8AC3E}">
        <p14:creationId xmlns:p14="http://schemas.microsoft.com/office/powerpoint/2010/main" val="3664091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640080" y="226030"/>
            <a:ext cx="8897620" cy="72113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E9B410"/>
                </a:solidFill>
                <a:latin typeface="Proxima Nova ExCn Extrabld"/>
                <a:cs typeface="Proxima Nova ExCn Extrabld"/>
              </a:rPr>
              <a:t>ALTERING AND REORGANIZING</a:t>
            </a:r>
            <a:endParaRPr lang="en-US" dirty="0">
              <a:solidFill>
                <a:srgbClr val="E9B410"/>
              </a:solidFill>
              <a:latin typeface="Proxima Nova ExCn Extrabld"/>
              <a:cs typeface="Proxima Nova ExCn Extrabld"/>
            </a:endParaRPr>
          </a:p>
        </p:txBody>
      </p:sp>
      <p:sp>
        <p:nvSpPr>
          <p:cNvPr id="10" name="TextBox 9"/>
          <p:cNvSpPr txBox="1"/>
          <p:nvPr/>
        </p:nvSpPr>
        <p:spPr>
          <a:xfrm>
            <a:off x="5727700" y="3543300"/>
            <a:ext cx="4203700" cy="1200328"/>
          </a:xfrm>
          <a:prstGeom prst="rect">
            <a:avLst/>
          </a:prstGeom>
          <a:noFill/>
        </p:spPr>
        <p:txBody>
          <a:bodyPr wrap="square" rtlCol="0">
            <a:spAutoFit/>
          </a:bodyPr>
          <a:lstStyle/>
          <a:p>
            <a:r>
              <a:rPr lang="en-US" sz="2400" dirty="0" smtClean="0">
                <a:solidFill>
                  <a:srgbClr val="E9B410"/>
                </a:solidFill>
                <a:latin typeface="Proxima Nova Thin"/>
                <a:cs typeface="Proxima Nova Thin"/>
              </a:rPr>
              <a:t>Added onboarding screen to show basic functions of icons in top bar. </a:t>
            </a:r>
            <a:endParaRPr lang="en-US" sz="2400" dirty="0"/>
          </a:p>
        </p:txBody>
      </p:sp>
      <p:pic>
        <p:nvPicPr>
          <p:cNvPr id="4" name="Content Placeholder 3" descr="Screen Shot 2016-06-07 at 12.24.59 AM.pn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639763" y="947169"/>
            <a:ext cx="3297237" cy="3878832"/>
          </a:xfrm>
        </p:spPr>
      </p:pic>
      <p:pic>
        <p:nvPicPr>
          <p:cNvPr id="11"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l="-9865"/>
          <a:stretch/>
        </p:blipFill>
        <p:spPr>
          <a:xfrm>
            <a:off x="9537700" y="794769"/>
            <a:ext cx="3136900" cy="4031232"/>
          </a:xfrm>
          <a:prstGeom prst="rect">
            <a:avLst/>
          </a:prstGeom>
        </p:spPr>
      </p:pic>
      <p:sp>
        <p:nvSpPr>
          <p:cNvPr id="2" name="TextBox 1"/>
          <p:cNvSpPr txBox="1"/>
          <p:nvPr/>
        </p:nvSpPr>
        <p:spPr>
          <a:xfrm>
            <a:off x="3937000" y="1371600"/>
            <a:ext cx="3797300" cy="1200328"/>
          </a:xfrm>
          <a:prstGeom prst="rect">
            <a:avLst/>
          </a:prstGeom>
          <a:noFill/>
        </p:spPr>
        <p:txBody>
          <a:bodyPr wrap="square" rtlCol="0">
            <a:spAutoFit/>
          </a:bodyPr>
          <a:lstStyle/>
          <a:p>
            <a:r>
              <a:rPr lang="en-US" sz="2400" dirty="0">
                <a:solidFill>
                  <a:srgbClr val="E9B410"/>
                </a:solidFill>
                <a:latin typeface="Proxima Nova Thin"/>
                <a:cs typeface="Proxima Nova Thin"/>
              </a:rPr>
              <a:t>Removed the menu which was redundant and </a:t>
            </a:r>
            <a:r>
              <a:rPr lang="en-US" sz="2400" dirty="0" smtClean="0">
                <a:solidFill>
                  <a:srgbClr val="E9B410"/>
                </a:solidFill>
                <a:latin typeface="Proxima Nova Thin"/>
                <a:cs typeface="Proxima Nova Thin"/>
              </a:rPr>
              <a:t>confusing.</a:t>
            </a:r>
            <a:endParaRPr lang="en-US" sz="2400" dirty="0">
              <a:solidFill>
                <a:srgbClr val="E9B410"/>
              </a:solidFill>
              <a:latin typeface="Proxima Nova Thin"/>
              <a:cs typeface="Proxima Nova Thin"/>
            </a:endParaRPr>
          </a:p>
        </p:txBody>
      </p:sp>
    </p:spTree>
    <p:extLst>
      <p:ext uri="{BB962C8B-B14F-4D97-AF65-F5344CB8AC3E}">
        <p14:creationId xmlns:p14="http://schemas.microsoft.com/office/powerpoint/2010/main" val="297346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640080" y="226030"/>
            <a:ext cx="6887787" cy="72113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E9B410"/>
                </a:solidFill>
                <a:latin typeface="Proxima Nova ExCn Extrabld"/>
                <a:cs typeface="Proxima Nova ExCn Extrabld"/>
              </a:rPr>
              <a:t>PROTYPING</a:t>
            </a:r>
            <a:endParaRPr lang="en-US" dirty="0">
              <a:solidFill>
                <a:srgbClr val="E9B410"/>
              </a:solidFill>
              <a:latin typeface="Proxima Nova ExCn Extrabld"/>
              <a:cs typeface="Proxima Nova ExCn Extrabld"/>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34347" y="203200"/>
            <a:ext cx="1070973" cy="21844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90707" y="203200"/>
            <a:ext cx="1070973" cy="21844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547067" y="203200"/>
            <a:ext cx="1070973" cy="21844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34347" y="2628900"/>
            <a:ext cx="1070973" cy="218440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190707" y="2628900"/>
            <a:ext cx="1070973" cy="21844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547067" y="2628900"/>
            <a:ext cx="1070973" cy="2184400"/>
          </a:xfrm>
          <a:prstGeom prst="rect">
            <a:avLst/>
          </a:prstGeom>
        </p:spPr>
      </p:pic>
      <p:sp>
        <p:nvSpPr>
          <p:cNvPr id="16" name="TextBox 15"/>
          <p:cNvSpPr txBox="1"/>
          <p:nvPr/>
        </p:nvSpPr>
        <p:spPr>
          <a:xfrm>
            <a:off x="729704" y="1416738"/>
            <a:ext cx="7996814" cy="3785652"/>
          </a:xfrm>
          <a:prstGeom prst="rect">
            <a:avLst/>
          </a:prstGeom>
          <a:noFill/>
        </p:spPr>
        <p:txBody>
          <a:bodyPr wrap="square" rtlCol="0">
            <a:spAutoFit/>
          </a:bodyPr>
          <a:lstStyle/>
          <a:p>
            <a:r>
              <a:rPr lang="en-US" sz="2800" dirty="0" smtClean="0">
                <a:solidFill>
                  <a:srgbClr val="E9B410"/>
                </a:solidFill>
                <a:latin typeface="Proxima Nova Thin"/>
                <a:cs typeface="Proxima Nova Thin"/>
              </a:rPr>
              <a:t>Interactive prototypes created using inVision which walks the viewer through the user experience:</a:t>
            </a:r>
          </a:p>
          <a:p>
            <a:r>
              <a:rPr lang="en-US" sz="2800" dirty="0" smtClean="0">
                <a:solidFill>
                  <a:srgbClr val="E9B410"/>
                </a:solidFill>
                <a:latin typeface="Proxima Nova Thin"/>
                <a:cs typeface="Proxima Nova Thin"/>
              </a:rPr>
              <a:t>	Selecting an activity</a:t>
            </a:r>
          </a:p>
          <a:p>
            <a:r>
              <a:rPr lang="en-US" sz="2800" dirty="0" smtClean="0">
                <a:solidFill>
                  <a:srgbClr val="E9B410"/>
                </a:solidFill>
                <a:latin typeface="Proxima Nova Thin"/>
                <a:cs typeface="Proxima Nova Thin"/>
              </a:rPr>
              <a:t>	Interacting with it</a:t>
            </a:r>
          </a:p>
          <a:p>
            <a:r>
              <a:rPr lang="en-US" sz="2800" dirty="0" smtClean="0">
                <a:solidFill>
                  <a:srgbClr val="E9B410"/>
                </a:solidFill>
                <a:latin typeface="Proxima Nova Thin"/>
                <a:cs typeface="Proxima Nova Thin"/>
              </a:rPr>
              <a:t>	Answering questions and </a:t>
            </a:r>
          </a:p>
          <a:p>
            <a:r>
              <a:rPr lang="en-US" sz="2800" dirty="0" smtClean="0">
                <a:solidFill>
                  <a:srgbClr val="E9B410"/>
                </a:solidFill>
                <a:latin typeface="Proxima Nova Thin"/>
                <a:cs typeface="Proxima Nova Thin"/>
              </a:rPr>
              <a:t>	Reviewing answers.</a:t>
            </a:r>
          </a:p>
          <a:p>
            <a:endParaRPr lang="en-US" sz="2400" dirty="0">
              <a:solidFill>
                <a:srgbClr val="E9B410"/>
              </a:solidFill>
              <a:latin typeface="Proxima Nova Thin"/>
              <a:cs typeface="Proxima Nova Thin"/>
            </a:endParaRPr>
          </a:p>
          <a:p>
            <a:r>
              <a:rPr lang="en-US" sz="2400" dirty="0" smtClean="0">
                <a:solidFill>
                  <a:schemeClr val="tx2">
                    <a:lumMod val="40000"/>
                    <a:lumOff val="60000"/>
                  </a:schemeClr>
                </a:solidFill>
                <a:latin typeface="Proxima Nova Thin"/>
                <a:cs typeface="Proxima Nova Thin"/>
              </a:rPr>
              <a:t>Go to Prototype</a:t>
            </a:r>
          </a:p>
          <a:p>
            <a:endParaRPr lang="en-US" sz="2400" dirty="0">
              <a:solidFill>
                <a:srgbClr val="E9B410"/>
              </a:solidFill>
              <a:latin typeface="Proxima Nova Thin"/>
              <a:cs typeface="Proxima Nova Thin"/>
            </a:endParaRPr>
          </a:p>
        </p:txBody>
      </p:sp>
      <p:sp>
        <p:nvSpPr>
          <p:cNvPr id="17" name="Rectangle 16"/>
          <p:cNvSpPr/>
          <p:nvPr/>
        </p:nvSpPr>
        <p:spPr>
          <a:xfrm>
            <a:off x="853089" y="2883732"/>
            <a:ext cx="182881" cy="175400"/>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p:cNvSpPr/>
          <p:nvPr/>
        </p:nvSpPr>
        <p:spPr>
          <a:xfrm>
            <a:off x="853089" y="3321285"/>
            <a:ext cx="182881" cy="175400"/>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p:cNvSpPr/>
          <p:nvPr/>
        </p:nvSpPr>
        <p:spPr>
          <a:xfrm>
            <a:off x="853089" y="2446179"/>
            <a:ext cx="182881" cy="175400"/>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p:cNvSpPr/>
          <p:nvPr/>
        </p:nvSpPr>
        <p:spPr>
          <a:xfrm>
            <a:off x="853089" y="3758838"/>
            <a:ext cx="182881" cy="175400"/>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Rectangle 2">
            <a:hlinkClick r:id="rId8"/>
          </p:cNvPr>
          <p:cNvSpPr/>
          <p:nvPr/>
        </p:nvSpPr>
        <p:spPr>
          <a:xfrm>
            <a:off x="640080" y="4305300"/>
            <a:ext cx="2623820" cy="609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544411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474980" y="238730"/>
            <a:ext cx="6887787" cy="72113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E9B410"/>
                </a:solidFill>
                <a:latin typeface="Proxima Nova ExCn Extrabld"/>
                <a:cs typeface="Proxima Nova ExCn Extrabld"/>
              </a:rPr>
              <a:t>WHAT NEXT? </a:t>
            </a:r>
            <a:endParaRPr lang="en-US" dirty="0">
              <a:solidFill>
                <a:srgbClr val="E9B410"/>
              </a:solidFill>
              <a:latin typeface="Proxima Nova ExCn Extrabld"/>
              <a:cs typeface="Proxima Nova ExCn Extrabld"/>
            </a:endParaRPr>
          </a:p>
        </p:txBody>
      </p:sp>
      <p:sp>
        <p:nvSpPr>
          <p:cNvPr id="7" name="TextBox 6"/>
          <p:cNvSpPr txBox="1"/>
          <p:nvPr/>
        </p:nvSpPr>
        <p:spPr>
          <a:xfrm>
            <a:off x="742590" y="1356169"/>
            <a:ext cx="11665310" cy="3416320"/>
          </a:xfrm>
          <a:prstGeom prst="rect">
            <a:avLst/>
          </a:prstGeom>
          <a:noFill/>
        </p:spPr>
        <p:txBody>
          <a:bodyPr wrap="square" rtlCol="0">
            <a:spAutoFit/>
          </a:bodyPr>
          <a:lstStyle/>
          <a:p>
            <a:r>
              <a:rPr lang="en-US" sz="2400" dirty="0" smtClean="0">
                <a:solidFill>
                  <a:srgbClr val="E9B410"/>
                </a:solidFill>
                <a:latin typeface="Proxima Nova Thin"/>
                <a:cs typeface="Proxima Nova Thin"/>
              </a:rPr>
              <a:t>Additional User Testing and Tweaking.</a:t>
            </a:r>
          </a:p>
          <a:p>
            <a:r>
              <a:rPr lang="en-US" sz="2400" dirty="0" smtClean="0">
                <a:solidFill>
                  <a:srgbClr val="E9B410"/>
                </a:solidFill>
                <a:latin typeface="Proxima Nova Thin"/>
                <a:cs typeface="Proxima Nova Thin"/>
              </a:rPr>
              <a:t>Allow parents to add/edit questions.</a:t>
            </a:r>
          </a:p>
          <a:p>
            <a:r>
              <a:rPr lang="en-US" sz="2400" dirty="0" smtClean="0">
                <a:solidFill>
                  <a:srgbClr val="E9B410"/>
                </a:solidFill>
                <a:latin typeface="Proxima Nova Thin"/>
                <a:cs typeface="Proxima Nova Thin"/>
              </a:rPr>
              <a:t>Make the question-answer activities more fun and interactive.</a:t>
            </a:r>
          </a:p>
          <a:p>
            <a:r>
              <a:rPr lang="en-US" sz="2400" dirty="0">
                <a:solidFill>
                  <a:srgbClr val="E9B410"/>
                </a:solidFill>
                <a:latin typeface="Proxima Nova Thin"/>
                <a:cs typeface="Proxima Nova Thin"/>
              </a:rPr>
              <a:t>Add Social </a:t>
            </a:r>
            <a:r>
              <a:rPr lang="en-US" sz="2400" dirty="0" smtClean="0">
                <a:solidFill>
                  <a:srgbClr val="E9B410"/>
                </a:solidFill>
                <a:latin typeface="Proxima Nova Thin"/>
                <a:cs typeface="Proxima Nova Thin"/>
              </a:rPr>
              <a:t>Sharing components.</a:t>
            </a:r>
          </a:p>
          <a:p>
            <a:endParaRPr lang="en-US" sz="2400" dirty="0" smtClean="0">
              <a:solidFill>
                <a:srgbClr val="E9B410"/>
              </a:solidFill>
              <a:latin typeface="Proxima Nova Thin"/>
              <a:cs typeface="Proxima Nova Thin"/>
            </a:endParaRPr>
          </a:p>
          <a:p>
            <a:endParaRPr lang="en-US" sz="2400" dirty="0">
              <a:solidFill>
                <a:srgbClr val="E9B410"/>
              </a:solidFill>
              <a:latin typeface="Proxima Nova Thin"/>
              <a:cs typeface="Proxima Nova Thin"/>
            </a:endParaRPr>
          </a:p>
          <a:p>
            <a:r>
              <a:rPr lang="en-US" sz="2400" dirty="0" smtClean="0">
                <a:solidFill>
                  <a:srgbClr val="E9B410"/>
                </a:solidFill>
                <a:latin typeface="Proxima Nova Thin"/>
                <a:cs typeface="Proxima Nova Thin"/>
              </a:rPr>
              <a:t>Expand database of compatible games.</a:t>
            </a:r>
            <a:endParaRPr lang="en-US" sz="2400" dirty="0">
              <a:solidFill>
                <a:srgbClr val="E9B410"/>
              </a:solidFill>
              <a:latin typeface="Proxima Nova Thin"/>
              <a:cs typeface="Proxima Nova Thin"/>
            </a:endParaRPr>
          </a:p>
          <a:p>
            <a:r>
              <a:rPr lang="en-US" sz="2400" dirty="0" smtClean="0">
                <a:solidFill>
                  <a:srgbClr val="E9B410"/>
                </a:solidFill>
                <a:latin typeface="Proxima Nova Thin"/>
                <a:cs typeface="Proxima Nova Thin"/>
              </a:rPr>
              <a:t>Broaden the scope of the app to embrace different situations. For example, communicating with supervisors at work. </a:t>
            </a:r>
          </a:p>
        </p:txBody>
      </p:sp>
      <p:sp>
        <p:nvSpPr>
          <p:cNvPr id="8" name="Rectangle 7"/>
          <p:cNvSpPr/>
          <p:nvPr/>
        </p:nvSpPr>
        <p:spPr>
          <a:xfrm>
            <a:off x="459389" y="2267179"/>
            <a:ext cx="168197" cy="161317"/>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p:cNvSpPr/>
          <p:nvPr/>
        </p:nvSpPr>
        <p:spPr>
          <a:xfrm>
            <a:off x="471883" y="4048538"/>
            <a:ext cx="168197" cy="161317"/>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84789" y="1543279"/>
            <a:ext cx="168197" cy="161317"/>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459389" y="1905229"/>
            <a:ext cx="168197" cy="161317"/>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p:cNvSpPr/>
          <p:nvPr/>
        </p:nvSpPr>
        <p:spPr>
          <a:xfrm>
            <a:off x="459389" y="3702279"/>
            <a:ext cx="168197" cy="161317"/>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p:cNvSpPr txBox="1"/>
          <p:nvPr/>
        </p:nvSpPr>
        <p:spPr>
          <a:xfrm>
            <a:off x="345089" y="947168"/>
            <a:ext cx="2185214" cy="461665"/>
          </a:xfrm>
          <a:prstGeom prst="rect">
            <a:avLst/>
          </a:prstGeom>
          <a:noFill/>
        </p:spPr>
        <p:txBody>
          <a:bodyPr wrap="none" rtlCol="0">
            <a:spAutoFit/>
          </a:bodyPr>
          <a:lstStyle/>
          <a:p>
            <a:r>
              <a:rPr lang="en-US" sz="2400" dirty="0" smtClean="0">
                <a:solidFill>
                  <a:srgbClr val="E9B410"/>
                </a:solidFill>
                <a:latin typeface="Proxima Nova"/>
                <a:ea typeface="+mj-ea"/>
                <a:cs typeface="Proxima Nova"/>
              </a:rPr>
              <a:t>STILL NEEDED</a:t>
            </a:r>
            <a:endParaRPr lang="en-US" sz="2400" dirty="0">
              <a:solidFill>
                <a:srgbClr val="E9B410"/>
              </a:solidFill>
              <a:latin typeface="Proxima Nova"/>
              <a:ea typeface="+mj-ea"/>
              <a:cs typeface="Proxima Nova"/>
            </a:endParaRPr>
          </a:p>
        </p:txBody>
      </p:sp>
      <p:sp>
        <p:nvSpPr>
          <p:cNvPr id="13" name="TextBox 12"/>
          <p:cNvSpPr txBox="1"/>
          <p:nvPr/>
        </p:nvSpPr>
        <p:spPr>
          <a:xfrm>
            <a:off x="319689" y="3093468"/>
            <a:ext cx="1880514" cy="461665"/>
          </a:xfrm>
          <a:prstGeom prst="rect">
            <a:avLst/>
          </a:prstGeom>
          <a:noFill/>
        </p:spPr>
        <p:txBody>
          <a:bodyPr wrap="none" rtlCol="0">
            <a:spAutoFit/>
          </a:bodyPr>
          <a:lstStyle/>
          <a:p>
            <a:r>
              <a:rPr lang="en-US" sz="2400" dirty="0" smtClean="0">
                <a:solidFill>
                  <a:srgbClr val="E9B410"/>
                </a:solidFill>
                <a:latin typeface="Proxima Nova"/>
                <a:ea typeface="+mj-ea"/>
                <a:cs typeface="Proxima Nova"/>
              </a:rPr>
              <a:t>LONG TERM</a:t>
            </a:r>
            <a:endParaRPr lang="en-US" sz="2400" dirty="0">
              <a:solidFill>
                <a:srgbClr val="E9B410"/>
              </a:solidFill>
              <a:latin typeface="Proxima Nova"/>
              <a:ea typeface="+mj-ea"/>
              <a:cs typeface="Proxima Nova"/>
            </a:endParaRPr>
          </a:p>
        </p:txBody>
      </p:sp>
      <p:sp>
        <p:nvSpPr>
          <p:cNvPr id="14" name="Rectangle 13"/>
          <p:cNvSpPr/>
          <p:nvPr/>
        </p:nvSpPr>
        <p:spPr>
          <a:xfrm>
            <a:off x="472089" y="2610079"/>
            <a:ext cx="168197" cy="161317"/>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17272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167379" y="3172430"/>
            <a:ext cx="6887788" cy="72113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E9B410"/>
                </a:solidFill>
                <a:latin typeface="Proxima Nova ExCn Extrabld"/>
                <a:cs typeface="Proxima Nova ExCn Extrabld"/>
              </a:rPr>
              <a:t>MAKING A DIFFERENCE</a:t>
            </a:r>
            <a:endParaRPr lang="en-US" dirty="0">
              <a:solidFill>
                <a:srgbClr val="E9B410"/>
              </a:solidFill>
              <a:latin typeface="Proxima Nova ExCn Extrabld"/>
              <a:cs typeface="Proxima Nova ExCn Extrabld"/>
            </a:endParaRPr>
          </a:p>
        </p:txBody>
      </p:sp>
      <p:pic>
        <p:nvPicPr>
          <p:cNvPr id="10"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914746" y="436622"/>
            <a:ext cx="3393055" cy="2560578"/>
          </a:xfrm>
        </p:spPr>
      </p:pic>
      <p:sp>
        <p:nvSpPr>
          <p:cNvPr id="2" name="TextBox 1"/>
          <p:cNvSpPr txBox="1"/>
          <p:nvPr/>
        </p:nvSpPr>
        <p:spPr>
          <a:xfrm>
            <a:off x="5573745" y="4163536"/>
            <a:ext cx="2075057" cy="461665"/>
          </a:xfrm>
          <a:prstGeom prst="rect">
            <a:avLst/>
          </a:prstGeom>
          <a:noFill/>
        </p:spPr>
        <p:txBody>
          <a:bodyPr wrap="none" rtlCol="0">
            <a:spAutoFit/>
          </a:bodyPr>
          <a:lstStyle/>
          <a:p>
            <a:pPr algn="ctr"/>
            <a:r>
              <a:rPr lang="en-US" sz="2400" dirty="0" smtClean="0">
                <a:solidFill>
                  <a:srgbClr val="B50390"/>
                </a:solidFill>
                <a:latin typeface="kuhleli"/>
                <a:cs typeface="kuhleli"/>
              </a:rPr>
              <a:t>Thank you!</a:t>
            </a:r>
            <a:endParaRPr lang="en-US" sz="2400" dirty="0">
              <a:solidFill>
                <a:srgbClr val="B50390"/>
              </a:solidFill>
              <a:latin typeface="kuhleli"/>
              <a:cs typeface="kuhleli"/>
            </a:endParaRPr>
          </a:p>
        </p:txBody>
      </p:sp>
      <p:sp>
        <p:nvSpPr>
          <p:cNvPr id="4" name="TextBox 3"/>
          <p:cNvSpPr txBox="1"/>
          <p:nvPr/>
        </p:nvSpPr>
        <p:spPr>
          <a:xfrm>
            <a:off x="10502900" y="3342810"/>
            <a:ext cx="2102189" cy="1477328"/>
          </a:xfrm>
          <a:prstGeom prst="rect">
            <a:avLst/>
          </a:prstGeom>
          <a:noFill/>
        </p:spPr>
        <p:txBody>
          <a:bodyPr wrap="none" rtlCol="0">
            <a:spAutoFit/>
          </a:bodyPr>
          <a:lstStyle/>
          <a:p>
            <a:r>
              <a:rPr lang="en-US" dirty="0" smtClean="0">
                <a:solidFill>
                  <a:srgbClr val="E9B410"/>
                </a:solidFill>
                <a:latin typeface="Proxima Nova Light"/>
                <a:cs typeface="Proxima Nova Light"/>
              </a:rPr>
              <a:t>Live Links:</a:t>
            </a:r>
          </a:p>
          <a:p>
            <a:endParaRPr lang="en-US" dirty="0">
              <a:solidFill>
                <a:schemeClr val="tx2">
                  <a:lumMod val="60000"/>
                  <a:lumOff val="40000"/>
                </a:schemeClr>
              </a:solidFill>
              <a:latin typeface="Proxima Nova Light"/>
              <a:cs typeface="Proxima Nova Light"/>
            </a:endParaRPr>
          </a:p>
          <a:p>
            <a:r>
              <a:rPr lang="en-US" dirty="0" smtClean="0">
                <a:solidFill>
                  <a:schemeClr val="tx2">
                    <a:lumMod val="60000"/>
                    <a:lumOff val="40000"/>
                  </a:schemeClr>
                </a:solidFill>
                <a:latin typeface="Proxima Nova Light"/>
                <a:cs typeface="Proxima Nova Light"/>
              </a:rPr>
              <a:t>Wireframes (Axure)</a:t>
            </a:r>
          </a:p>
          <a:p>
            <a:endParaRPr lang="en-US" dirty="0">
              <a:solidFill>
                <a:schemeClr val="tx2">
                  <a:lumMod val="60000"/>
                  <a:lumOff val="40000"/>
                </a:schemeClr>
              </a:solidFill>
              <a:latin typeface="Proxima Nova Light"/>
              <a:cs typeface="Proxima Nova Light"/>
            </a:endParaRPr>
          </a:p>
          <a:p>
            <a:r>
              <a:rPr lang="en-US" dirty="0" smtClean="0">
                <a:solidFill>
                  <a:schemeClr val="tx2">
                    <a:lumMod val="60000"/>
                    <a:lumOff val="40000"/>
                  </a:schemeClr>
                </a:solidFill>
                <a:latin typeface="Proxima Nova Light"/>
                <a:cs typeface="Proxima Nova Light"/>
              </a:rPr>
              <a:t>Prototype (inVision)</a:t>
            </a:r>
          </a:p>
        </p:txBody>
      </p:sp>
      <p:sp>
        <p:nvSpPr>
          <p:cNvPr id="5" name="Rectangle 4">
            <a:hlinkClick r:id="rId3"/>
          </p:cNvPr>
          <p:cNvSpPr/>
          <p:nvPr/>
        </p:nvSpPr>
        <p:spPr>
          <a:xfrm>
            <a:off x="10414000" y="3784600"/>
            <a:ext cx="2102189" cy="5588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hlinkClick r:id="rId4"/>
          </p:cNvPr>
          <p:cNvSpPr/>
          <p:nvPr/>
        </p:nvSpPr>
        <p:spPr>
          <a:xfrm>
            <a:off x="10452100" y="4445000"/>
            <a:ext cx="2102189" cy="5588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672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0120" y="588997"/>
            <a:ext cx="10881360" cy="1102519"/>
          </a:xfrm>
        </p:spPr>
        <p:txBody>
          <a:bodyPr>
            <a:noAutofit/>
          </a:bodyPr>
          <a:lstStyle/>
          <a:p>
            <a:r>
              <a:rPr lang="en-US" sz="6000" dirty="0" smtClean="0">
                <a:solidFill>
                  <a:srgbClr val="E9B410"/>
                </a:solidFill>
                <a:latin typeface="Proxima Nova ExCn Extrabld"/>
                <a:cs typeface="Proxima Nova ExCn Extrabld"/>
              </a:rPr>
              <a:t>AUTISM SPECTRUM DISORDER</a:t>
            </a:r>
            <a:endParaRPr lang="en-US" sz="6000" dirty="0">
              <a:solidFill>
                <a:srgbClr val="E9B410"/>
              </a:solidFill>
              <a:latin typeface="Proxima Nova ExCn Extrabld"/>
              <a:cs typeface="Proxima Nova ExCn Extrabld"/>
            </a:endParaRPr>
          </a:p>
        </p:txBody>
      </p:sp>
      <p:sp>
        <p:nvSpPr>
          <p:cNvPr id="3" name="Subtitle 2"/>
          <p:cNvSpPr>
            <a:spLocks noGrp="1"/>
          </p:cNvSpPr>
          <p:nvPr>
            <p:ph type="subTitle" idx="1"/>
          </p:nvPr>
        </p:nvSpPr>
        <p:spPr>
          <a:xfrm>
            <a:off x="1920240" y="1986595"/>
            <a:ext cx="8961120" cy="883385"/>
          </a:xfrm>
        </p:spPr>
        <p:txBody>
          <a:bodyPr>
            <a:normAutofit fontScale="92500" lnSpcReduction="20000"/>
          </a:bodyPr>
          <a:lstStyle/>
          <a:p>
            <a:r>
              <a:rPr lang="en-US" b="1" cap="all" dirty="0">
                <a:solidFill>
                  <a:schemeClr val="bg1"/>
                </a:solidFill>
                <a:latin typeface="Proxima Nova Extra Condensed"/>
              </a:rPr>
              <a:t>is a brain disorder that limits a person's ability to communicate and relate to </a:t>
            </a:r>
            <a:r>
              <a:rPr lang="en-US" b="1" cap="all" dirty="0" smtClean="0">
                <a:solidFill>
                  <a:schemeClr val="bg1"/>
                </a:solidFill>
                <a:latin typeface="Proxima Nova Extra Condensed"/>
              </a:rPr>
              <a:t>people</a:t>
            </a:r>
            <a:endParaRPr lang="en-US" cap="all" dirty="0">
              <a:solidFill>
                <a:schemeClr val="bg1"/>
              </a:solidFill>
              <a:latin typeface="Proxima Nova Extra Condensed"/>
            </a:endParaRPr>
          </a:p>
        </p:txBody>
      </p:sp>
      <p:pic>
        <p:nvPicPr>
          <p:cNvPr id="4"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90855" y="210238"/>
            <a:ext cx="943935" cy="712344"/>
          </a:xfrm>
          <a:prstGeom prst="rect">
            <a:avLst/>
          </a:prstGeom>
        </p:spPr>
      </p:pic>
    </p:spTree>
    <p:extLst>
      <p:ext uri="{BB962C8B-B14F-4D97-AF65-F5344CB8AC3E}">
        <p14:creationId xmlns:p14="http://schemas.microsoft.com/office/powerpoint/2010/main" val="2496198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0579" y="205978"/>
            <a:ext cx="7351179" cy="4691311"/>
          </a:xfrm>
        </p:spPr>
        <p:txBody>
          <a:bodyPr anchor="t">
            <a:normAutofit fontScale="90000"/>
          </a:bodyPr>
          <a:lstStyle/>
          <a:p>
            <a:pPr algn="l"/>
            <a:r>
              <a:rPr lang="en-US" sz="2800" dirty="0" smtClean="0">
                <a:solidFill>
                  <a:srgbClr val="E9B410"/>
                </a:solidFill>
                <a:latin typeface="Proxima Nova Thin"/>
                <a:cs typeface="Proxima Nova Thin"/>
              </a:rPr>
              <a:t>Autism is one of the fastest-growing developmental disorders in the U.S. and affects 1 in 68 children.</a:t>
            </a:r>
            <a:br>
              <a:rPr lang="en-US" sz="2800" dirty="0" smtClean="0">
                <a:solidFill>
                  <a:srgbClr val="E9B410"/>
                </a:solidFill>
                <a:latin typeface="Proxima Nova Thin"/>
                <a:cs typeface="Proxima Nova Thin"/>
              </a:rPr>
            </a:br>
            <a:r>
              <a:rPr lang="en-US" sz="2800" dirty="0" smtClean="0">
                <a:solidFill>
                  <a:srgbClr val="E9B410"/>
                </a:solidFill>
                <a:latin typeface="Proxima Nova Thin"/>
                <a:cs typeface="Proxima Nova Thin"/>
              </a:rPr>
              <a:t/>
            </a:r>
            <a:br>
              <a:rPr lang="en-US" sz="2800" dirty="0" smtClean="0">
                <a:solidFill>
                  <a:srgbClr val="E9B410"/>
                </a:solidFill>
                <a:latin typeface="Proxima Nova Thin"/>
                <a:cs typeface="Proxima Nova Thin"/>
              </a:rPr>
            </a:br>
            <a:r>
              <a:rPr lang="en-US" sz="2800" dirty="0" smtClean="0">
                <a:solidFill>
                  <a:srgbClr val="E9B410"/>
                </a:solidFill>
                <a:latin typeface="Proxima Nova Thin"/>
                <a:cs typeface="Proxima Nova Thin"/>
              </a:rPr>
              <a:t>Research has shown that teenagers with Autism Spectrum Disorder (ASD) have a greater risk of depression and suicide than their peers.</a:t>
            </a:r>
            <a:br>
              <a:rPr lang="en-US" sz="2800" dirty="0" smtClean="0">
                <a:solidFill>
                  <a:srgbClr val="E9B410"/>
                </a:solidFill>
                <a:latin typeface="Proxima Nova Thin"/>
                <a:cs typeface="Proxima Nova Thin"/>
              </a:rPr>
            </a:br>
            <a:r>
              <a:rPr lang="en-US" sz="2800" dirty="0">
                <a:solidFill>
                  <a:srgbClr val="E9B410"/>
                </a:solidFill>
                <a:latin typeface="Proxima Nova Thin"/>
                <a:cs typeface="Proxima Nova Thin"/>
              </a:rPr>
              <a:t/>
            </a:r>
            <a:br>
              <a:rPr lang="en-US" sz="2800" dirty="0">
                <a:solidFill>
                  <a:srgbClr val="E9B410"/>
                </a:solidFill>
                <a:latin typeface="Proxima Nova Thin"/>
                <a:cs typeface="Proxima Nova Thin"/>
              </a:rPr>
            </a:br>
            <a:r>
              <a:rPr lang="en-US" sz="2800" dirty="0" smtClean="0">
                <a:solidFill>
                  <a:srgbClr val="E9B410"/>
                </a:solidFill>
                <a:latin typeface="Proxima Nova Thin"/>
                <a:cs typeface="Proxima Nova Thin"/>
              </a:rPr>
              <a:t>With their lack of communication skills, teens with autism have difficulty expressing how alone and frightened they feel.</a:t>
            </a:r>
            <a:endParaRPr lang="en-US" sz="2800" dirty="0">
              <a:solidFill>
                <a:srgbClr val="E9B410"/>
              </a:solidFill>
              <a:latin typeface="Proxima Nova Thin"/>
              <a:cs typeface="Proxima Nova Thin"/>
            </a:endParaRPr>
          </a:p>
        </p:txBody>
      </p:sp>
      <p:pic>
        <p:nvPicPr>
          <p:cNvPr id="5" name="Content Placeholder 4" descr="iStock_000021944936_Large.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7762875" y="206375"/>
            <a:ext cx="4892675" cy="4806950"/>
          </a:xfrm>
        </p:spPr>
      </p:pic>
      <p:pic>
        <p:nvPicPr>
          <p:cNvPr id="6"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90855" y="210238"/>
            <a:ext cx="943935" cy="712344"/>
          </a:xfrm>
          <a:prstGeom prst="rect">
            <a:avLst/>
          </a:prstGeom>
        </p:spPr>
      </p:pic>
      <p:sp>
        <p:nvSpPr>
          <p:cNvPr id="3" name="TextBox 2"/>
          <p:cNvSpPr txBox="1"/>
          <p:nvPr/>
        </p:nvSpPr>
        <p:spPr>
          <a:xfrm>
            <a:off x="2997200" y="4622800"/>
            <a:ext cx="4521200" cy="461665"/>
          </a:xfrm>
          <a:prstGeom prst="rect">
            <a:avLst/>
          </a:prstGeom>
          <a:noFill/>
        </p:spPr>
        <p:txBody>
          <a:bodyPr wrap="square" rtlCol="0">
            <a:spAutoFit/>
          </a:bodyPr>
          <a:lstStyle/>
          <a:p>
            <a:r>
              <a:rPr lang="en-US" sz="1200" dirty="0">
                <a:solidFill>
                  <a:srgbClr val="E9B410"/>
                </a:solidFill>
                <a:latin typeface="Proxima Nova"/>
                <a:cs typeface="Proxima Nova"/>
              </a:rPr>
              <a:t>Sources: AutismSpeaks; Psychology Today;</a:t>
            </a:r>
          </a:p>
          <a:p>
            <a:r>
              <a:rPr lang="en-US" sz="1200" dirty="0">
                <a:solidFill>
                  <a:srgbClr val="E9B410"/>
                </a:solidFill>
                <a:latin typeface="Proxima Nova"/>
                <a:cs typeface="Proxima Nova"/>
              </a:rPr>
              <a:t>Center on Secondary Education for Students with ASD (CSESA)</a:t>
            </a:r>
          </a:p>
        </p:txBody>
      </p:sp>
    </p:spTree>
    <p:extLst>
      <p:ext uri="{BB962C8B-B14F-4D97-AF65-F5344CB8AC3E}">
        <p14:creationId xmlns:p14="http://schemas.microsoft.com/office/powerpoint/2010/main" val="1217748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5323" y="1701800"/>
            <a:ext cx="9850955" cy="2540000"/>
          </a:xfrm>
        </p:spPr>
        <p:txBody>
          <a:bodyPr anchor="t">
            <a:noAutofit/>
          </a:bodyPr>
          <a:lstStyle/>
          <a:p>
            <a:r>
              <a:rPr lang="en-US" sz="4800" cap="all" dirty="0" smtClean="0">
                <a:solidFill>
                  <a:srgbClr val="E9B410"/>
                </a:solidFill>
                <a:latin typeface="Proxima Nova ExCn Extrabld"/>
                <a:cs typeface="Proxima Nova ExCn Extrabld"/>
              </a:rPr>
              <a:t>Findings from RESEARCH AND interviews with parents and caregivers</a:t>
            </a:r>
            <a:endParaRPr lang="en-US" sz="4800" cap="all" dirty="0">
              <a:solidFill>
                <a:srgbClr val="E9B410"/>
              </a:solidFill>
              <a:latin typeface="Proxima Nova ExCn Extrabld"/>
              <a:cs typeface="Proxima Nova ExCn Extrabld"/>
            </a:endParaRPr>
          </a:p>
        </p:txBody>
      </p:sp>
      <p:pic>
        <p:nvPicPr>
          <p:cNvPr id="11" name="Content Placeholder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90855" y="210238"/>
            <a:ext cx="943935" cy="712344"/>
          </a:xfrm>
          <a:prstGeom prst="rect">
            <a:avLst/>
          </a:prstGeom>
        </p:spPr>
      </p:pic>
    </p:spTree>
    <p:extLst>
      <p:ext uri="{BB962C8B-B14F-4D97-AF65-F5344CB8AC3E}">
        <p14:creationId xmlns:p14="http://schemas.microsoft.com/office/powerpoint/2010/main" val="431651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742590" y="116807"/>
            <a:ext cx="10848265" cy="4893647"/>
          </a:xfrm>
          <a:prstGeom prst="rect">
            <a:avLst/>
          </a:prstGeom>
          <a:noFill/>
        </p:spPr>
        <p:txBody>
          <a:bodyPr wrap="square" rtlCol="0">
            <a:spAutoFit/>
          </a:bodyPr>
          <a:lstStyle/>
          <a:p>
            <a:r>
              <a:rPr lang="en-US" sz="2400" dirty="0" smtClean="0">
                <a:solidFill>
                  <a:srgbClr val="E9B410"/>
                </a:solidFill>
                <a:latin typeface="Proxima Nova Thin"/>
                <a:cs typeface="Proxima Nova Thin"/>
              </a:rPr>
              <a:t>While some of the individuals were verbal and others were not, they were all averse to verbal communication. </a:t>
            </a:r>
            <a:br>
              <a:rPr lang="en-US" sz="2400" dirty="0" smtClean="0">
                <a:solidFill>
                  <a:srgbClr val="E9B410"/>
                </a:solidFill>
                <a:latin typeface="Proxima Nova Thin"/>
                <a:cs typeface="Proxima Nova Thin"/>
              </a:rPr>
            </a:br>
            <a:endParaRPr lang="en-US" sz="2400" dirty="0" smtClean="0">
              <a:solidFill>
                <a:srgbClr val="E9B410"/>
              </a:solidFill>
              <a:latin typeface="Proxima Nova Thin"/>
              <a:cs typeface="Proxima Nova Thin"/>
            </a:endParaRPr>
          </a:p>
          <a:p>
            <a:r>
              <a:rPr lang="en-US" sz="2400" dirty="0" smtClean="0">
                <a:solidFill>
                  <a:srgbClr val="E9B410"/>
                </a:solidFill>
                <a:latin typeface="Proxima Nova Thin"/>
                <a:cs typeface="Proxima Nova Thin"/>
              </a:rPr>
              <a:t>All users were difficult to motivate with common incentives: money, peer pressure, praise, pop culture etc. </a:t>
            </a:r>
            <a:br>
              <a:rPr lang="en-US" sz="2400" dirty="0" smtClean="0">
                <a:solidFill>
                  <a:srgbClr val="E9B410"/>
                </a:solidFill>
                <a:latin typeface="Proxima Nova Thin"/>
                <a:cs typeface="Proxima Nova Thin"/>
              </a:rPr>
            </a:br>
            <a:endParaRPr lang="en-US" sz="2400" dirty="0" smtClean="0">
              <a:solidFill>
                <a:srgbClr val="E9B410"/>
              </a:solidFill>
              <a:latin typeface="Proxima Nova Thin"/>
              <a:cs typeface="Proxima Nova Thin"/>
            </a:endParaRPr>
          </a:p>
          <a:p>
            <a:r>
              <a:rPr lang="en-US" sz="2400" dirty="0">
                <a:solidFill>
                  <a:srgbClr val="E9B410"/>
                </a:solidFill>
                <a:latin typeface="Proxima Nova Thin"/>
                <a:cs typeface="Proxima Nova Thin"/>
              </a:rPr>
              <a:t>All users enjoyed electronics and could spend hours on their device.</a:t>
            </a:r>
          </a:p>
          <a:p>
            <a:endParaRPr lang="en-US" sz="2400" dirty="0">
              <a:solidFill>
                <a:srgbClr val="E9B410"/>
              </a:solidFill>
              <a:latin typeface="Proxima Nova Thin"/>
              <a:cs typeface="Proxima Nova Thin"/>
            </a:endParaRPr>
          </a:p>
          <a:p>
            <a:r>
              <a:rPr lang="en-US" sz="2400" dirty="0">
                <a:solidFill>
                  <a:srgbClr val="E9B410"/>
                </a:solidFill>
                <a:latin typeface="Proxima Nova Thin"/>
                <a:cs typeface="Proxima Nova Thin"/>
              </a:rPr>
              <a:t>Fascination with maps, routes, number games, movies, watching sports, listening to or playing music were a recurring theme.</a:t>
            </a:r>
          </a:p>
          <a:p>
            <a:endParaRPr lang="en-US" sz="2400" dirty="0" smtClean="0">
              <a:solidFill>
                <a:srgbClr val="E9B410"/>
              </a:solidFill>
              <a:latin typeface="Proxima Nova Thin"/>
              <a:cs typeface="Proxima Nova Thin"/>
            </a:endParaRPr>
          </a:p>
          <a:p>
            <a:r>
              <a:rPr lang="en-US" sz="2400" dirty="0" smtClean="0">
                <a:solidFill>
                  <a:srgbClr val="E9B410"/>
                </a:solidFill>
                <a:latin typeface="Proxima Nova Thin"/>
                <a:cs typeface="Proxima Nova Thin"/>
              </a:rPr>
              <a:t>Nearly </a:t>
            </a:r>
            <a:r>
              <a:rPr lang="en-US" sz="2400" dirty="0">
                <a:solidFill>
                  <a:srgbClr val="E9B410"/>
                </a:solidFill>
                <a:latin typeface="Proxima Nova Thin"/>
                <a:cs typeface="Proxima Nova Thin"/>
              </a:rPr>
              <a:t>all </a:t>
            </a:r>
            <a:r>
              <a:rPr lang="en-US" sz="2400" dirty="0" smtClean="0">
                <a:solidFill>
                  <a:srgbClr val="E9B410"/>
                </a:solidFill>
                <a:latin typeface="Proxima Nova Thin"/>
                <a:cs typeface="Proxima Nova Thin"/>
              </a:rPr>
              <a:t>interviewees thought that playing on their devices would be incentive enough to get the users to complete a task or activity.</a:t>
            </a:r>
          </a:p>
        </p:txBody>
      </p:sp>
      <p:sp>
        <p:nvSpPr>
          <p:cNvPr id="6" name="Rectangle 5"/>
          <p:cNvSpPr/>
          <p:nvPr/>
        </p:nvSpPr>
        <p:spPr>
          <a:xfrm>
            <a:off x="395683" y="274958"/>
            <a:ext cx="182880" cy="182880"/>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Rectangle 6"/>
          <p:cNvSpPr/>
          <p:nvPr/>
        </p:nvSpPr>
        <p:spPr>
          <a:xfrm>
            <a:off x="395683" y="1352051"/>
            <a:ext cx="182881" cy="182880"/>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Rectangle 7"/>
          <p:cNvSpPr/>
          <p:nvPr/>
        </p:nvSpPr>
        <p:spPr>
          <a:xfrm>
            <a:off x="408178" y="2486619"/>
            <a:ext cx="182880" cy="175400"/>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p:cNvSpPr/>
          <p:nvPr/>
        </p:nvSpPr>
        <p:spPr>
          <a:xfrm>
            <a:off x="395683" y="3232377"/>
            <a:ext cx="182881" cy="175400"/>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408177" y="4287125"/>
            <a:ext cx="182881" cy="175400"/>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Content Placeholder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90855" y="210238"/>
            <a:ext cx="943935" cy="712344"/>
          </a:xfrm>
          <a:prstGeom prst="rect">
            <a:avLst/>
          </a:prstGeom>
        </p:spPr>
      </p:pic>
    </p:spTree>
    <p:extLst>
      <p:ext uri="{BB962C8B-B14F-4D97-AF65-F5344CB8AC3E}">
        <p14:creationId xmlns:p14="http://schemas.microsoft.com/office/powerpoint/2010/main" val="2311085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24308" y="1302639"/>
            <a:ext cx="672184" cy="1200329"/>
          </a:xfrm>
          <a:prstGeom prst="rect">
            <a:avLst/>
          </a:prstGeom>
          <a:noFill/>
        </p:spPr>
        <p:txBody>
          <a:bodyPr wrap="none" rtlCol="0">
            <a:spAutoFit/>
          </a:bodyPr>
          <a:lstStyle/>
          <a:p>
            <a:r>
              <a:rPr lang="en-US" sz="7200" dirty="0">
                <a:solidFill>
                  <a:schemeClr val="tx1">
                    <a:lumMod val="65000"/>
                    <a:lumOff val="35000"/>
                  </a:schemeClr>
                </a:solidFill>
                <a:latin typeface="Proxima Nova Black"/>
                <a:cs typeface="Proxima Nova Black"/>
              </a:rPr>
              <a:t>“</a:t>
            </a:r>
          </a:p>
        </p:txBody>
      </p:sp>
      <p:sp>
        <p:nvSpPr>
          <p:cNvPr id="13" name="TextBox 12"/>
          <p:cNvSpPr txBox="1"/>
          <p:nvPr/>
        </p:nvSpPr>
        <p:spPr>
          <a:xfrm>
            <a:off x="698500" y="1686904"/>
            <a:ext cx="11544300" cy="2308324"/>
          </a:xfrm>
          <a:prstGeom prst="rect">
            <a:avLst/>
          </a:prstGeom>
          <a:noFill/>
          <a:ln>
            <a:noFill/>
          </a:ln>
        </p:spPr>
        <p:txBody>
          <a:bodyPr wrap="square" rtlCol="0">
            <a:spAutoFit/>
          </a:bodyPr>
          <a:lstStyle/>
          <a:p>
            <a:r>
              <a:rPr lang="en-US" sz="2400" i="1" dirty="0" smtClean="0">
                <a:solidFill>
                  <a:schemeClr val="bg1">
                    <a:lumMod val="75000"/>
                  </a:schemeClr>
                </a:solidFill>
                <a:latin typeface="Proxima Nova Thin"/>
                <a:cs typeface="Proxima Nova Thin"/>
              </a:rPr>
              <a:t>  So many of these kids have auditory processing problems and it’s very difficult for them to listen to one person and then have someone else ask the question. There’s a tremendous appeal to a technological device; especially something which is visual. They tune into it. It’s a high motivator. </a:t>
            </a:r>
          </a:p>
          <a:p>
            <a:pPr algn="r"/>
            <a:endParaRPr lang="en-US" sz="2400" i="1" dirty="0" smtClean="0">
              <a:solidFill>
                <a:schemeClr val="bg1">
                  <a:lumMod val="75000"/>
                </a:schemeClr>
              </a:solidFill>
              <a:latin typeface="Proxima Nova Thin"/>
              <a:cs typeface="Proxima Nova Thin"/>
            </a:endParaRPr>
          </a:p>
          <a:p>
            <a:pPr algn="r"/>
            <a:r>
              <a:rPr lang="en-US" sz="2400" i="1" dirty="0" smtClean="0">
                <a:solidFill>
                  <a:schemeClr val="bg1">
                    <a:lumMod val="75000"/>
                  </a:schemeClr>
                </a:solidFill>
                <a:latin typeface="Proxima Nova Thin"/>
                <a:cs typeface="Proxima Nova Thin"/>
              </a:rPr>
              <a:t>- Speech Therapist</a:t>
            </a:r>
          </a:p>
        </p:txBody>
      </p:sp>
      <p:pic>
        <p:nvPicPr>
          <p:cNvPr id="16" name="Content Placeholder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90855" y="210238"/>
            <a:ext cx="943935" cy="712344"/>
          </a:xfrm>
          <a:prstGeom prst="rect">
            <a:avLst/>
          </a:prstGeom>
        </p:spPr>
      </p:pic>
      <p:sp>
        <p:nvSpPr>
          <p:cNvPr id="14" name="TextBox 13"/>
          <p:cNvSpPr txBox="1"/>
          <p:nvPr/>
        </p:nvSpPr>
        <p:spPr>
          <a:xfrm rot="10800000">
            <a:off x="5480508" y="2293106"/>
            <a:ext cx="672184" cy="1200329"/>
          </a:xfrm>
          <a:prstGeom prst="rect">
            <a:avLst/>
          </a:prstGeom>
          <a:noFill/>
        </p:spPr>
        <p:txBody>
          <a:bodyPr wrap="none" rtlCol="0">
            <a:spAutoFit/>
          </a:bodyPr>
          <a:lstStyle/>
          <a:p>
            <a:r>
              <a:rPr lang="en-US" sz="7200" dirty="0">
                <a:solidFill>
                  <a:schemeClr val="tx1">
                    <a:lumMod val="65000"/>
                    <a:lumOff val="35000"/>
                  </a:schemeClr>
                </a:solidFill>
                <a:latin typeface="Proxima Nova Black"/>
                <a:cs typeface="Proxima Nova Black"/>
              </a:rPr>
              <a:t>“</a:t>
            </a:r>
          </a:p>
        </p:txBody>
      </p:sp>
    </p:spTree>
    <p:extLst>
      <p:ext uri="{BB962C8B-B14F-4D97-AF65-F5344CB8AC3E}">
        <p14:creationId xmlns:p14="http://schemas.microsoft.com/office/powerpoint/2010/main" val="1414211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13208" y="1302639"/>
            <a:ext cx="780521" cy="1446550"/>
          </a:xfrm>
          <a:prstGeom prst="rect">
            <a:avLst/>
          </a:prstGeom>
          <a:noFill/>
        </p:spPr>
        <p:txBody>
          <a:bodyPr wrap="none" rtlCol="0">
            <a:spAutoFit/>
          </a:bodyPr>
          <a:lstStyle/>
          <a:p>
            <a:r>
              <a:rPr lang="en-US" sz="8800" dirty="0">
                <a:solidFill>
                  <a:schemeClr val="tx1">
                    <a:lumMod val="65000"/>
                    <a:lumOff val="35000"/>
                  </a:schemeClr>
                </a:solidFill>
                <a:latin typeface="Proxima Nova Black"/>
                <a:cs typeface="Proxima Nova Black"/>
              </a:rPr>
              <a:t>“</a:t>
            </a:r>
          </a:p>
        </p:txBody>
      </p:sp>
      <p:sp>
        <p:nvSpPr>
          <p:cNvPr id="13" name="TextBox 12"/>
          <p:cNvSpPr txBox="1"/>
          <p:nvPr/>
        </p:nvSpPr>
        <p:spPr>
          <a:xfrm>
            <a:off x="698500" y="1686904"/>
            <a:ext cx="11544300" cy="2862322"/>
          </a:xfrm>
          <a:prstGeom prst="rect">
            <a:avLst/>
          </a:prstGeom>
          <a:noFill/>
          <a:ln>
            <a:noFill/>
          </a:ln>
        </p:spPr>
        <p:txBody>
          <a:bodyPr wrap="square" rtlCol="0">
            <a:spAutoFit/>
          </a:bodyPr>
          <a:lstStyle/>
          <a:p>
            <a:r>
              <a:rPr lang="en-US" sz="3600" i="1" dirty="0" smtClean="0">
                <a:solidFill>
                  <a:schemeClr val="bg1">
                    <a:lumMod val="75000"/>
                  </a:schemeClr>
                </a:solidFill>
                <a:latin typeface="Proxima Nova Thin"/>
                <a:cs typeface="Proxima Nova Thin"/>
              </a:rPr>
              <a:t> </a:t>
            </a:r>
            <a:r>
              <a:rPr lang="en-US" sz="3600" i="1" dirty="0">
                <a:solidFill>
                  <a:schemeClr val="bg1">
                    <a:lumMod val="75000"/>
                  </a:schemeClr>
                </a:solidFill>
                <a:latin typeface="Proxima Nova Thin"/>
                <a:cs typeface="Proxima Nova Thin"/>
              </a:rPr>
              <a:t> </a:t>
            </a:r>
            <a:r>
              <a:rPr lang="en-US" sz="3600" i="1" dirty="0" smtClean="0">
                <a:solidFill>
                  <a:schemeClr val="bg1">
                    <a:lumMod val="75000"/>
                  </a:schemeClr>
                </a:solidFill>
                <a:latin typeface="Proxima Nova Thin"/>
                <a:cs typeface="Proxima Nova Thin"/>
              </a:rPr>
              <a:t> He </a:t>
            </a:r>
            <a:r>
              <a:rPr lang="en-US" sz="3600" i="1" dirty="0">
                <a:solidFill>
                  <a:schemeClr val="bg1">
                    <a:lumMod val="75000"/>
                  </a:schemeClr>
                </a:solidFill>
                <a:latin typeface="Proxima Nova Thin"/>
                <a:cs typeface="Proxima Nova Thin"/>
              </a:rPr>
              <a:t>loves a challenge. If he had to (nonverbally) answer questions to get to the next level in his favorite activity, the challenge itself would be a reward</a:t>
            </a:r>
            <a:r>
              <a:rPr lang="en-US" sz="3600" i="1" dirty="0" smtClean="0">
                <a:solidFill>
                  <a:schemeClr val="bg1">
                    <a:lumMod val="75000"/>
                  </a:schemeClr>
                </a:solidFill>
                <a:latin typeface="Proxima Nova Thin"/>
                <a:cs typeface="Proxima Nova Thin"/>
              </a:rPr>
              <a:t>.</a:t>
            </a:r>
            <a:endParaRPr lang="en-US" sz="3600" i="1" dirty="0">
              <a:solidFill>
                <a:schemeClr val="bg1">
                  <a:lumMod val="75000"/>
                </a:schemeClr>
              </a:solidFill>
              <a:latin typeface="Proxima Nova Thin"/>
              <a:cs typeface="Proxima Nova Thin"/>
            </a:endParaRPr>
          </a:p>
          <a:p>
            <a:pPr algn="r"/>
            <a:endParaRPr lang="en-US" sz="3600" i="1" dirty="0" smtClean="0">
              <a:solidFill>
                <a:schemeClr val="bg1">
                  <a:lumMod val="75000"/>
                </a:schemeClr>
              </a:solidFill>
              <a:latin typeface="Proxima Nova Thin"/>
              <a:cs typeface="Proxima Nova Thin"/>
            </a:endParaRPr>
          </a:p>
          <a:p>
            <a:pPr algn="r"/>
            <a:r>
              <a:rPr lang="en-US" sz="3600" i="1" dirty="0" smtClean="0">
                <a:solidFill>
                  <a:schemeClr val="bg1">
                    <a:lumMod val="75000"/>
                  </a:schemeClr>
                </a:solidFill>
                <a:latin typeface="Proxima Nova Thin"/>
                <a:cs typeface="Proxima Nova Thin"/>
              </a:rPr>
              <a:t>- </a:t>
            </a:r>
            <a:r>
              <a:rPr lang="en-US" sz="3600" dirty="0" smtClean="0">
                <a:solidFill>
                  <a:schemeClr val="bg1">
                    <a:lumMod val="75000"/>
                  </a:schemeClr>
                </a:solidFill>
                <a:latin typeface="Proxima Nova Thin"/>
                <a:cs typeface="Proxima Nova Thin"/>
              </a:rPr>
              <a:t>A </a:t>
            </a:r>
            <a:r>
              <a:rPr lang="en-US" sz="3600" dirty="0">
                <a:solidFill>
                  <a:schemeClr val="bg1">
                    <a:lumMod val="75000"/>
                  </a:schemeClr>
                </a:solidFill>
                <a:latin typeface="Proxima Nova Thin"/>
                <a:cs typeface="Proxima Nova Thin"/>
              </a:rPr>
              <a:t>m</a:t>
            </a:r>
            <a:r>
              <a:rPr lang="en-US" sz="3600" dirty="0" smtClean="0">
                <a:solidFill>
                  <a:schemeClr val="bg1">
                    <a:lumMod val="75000"/>
                  </a:schemeClr>
                </a:solidFill>
                <a:latin typeface="Proxima Nova Thin"/>
                <a:cs typeface="Proxima Nova Thin"/>
              </a:rPr>
              <a:t>other</a:t>
            </a:r>
          </a:p>
        </p:txBody>
      </p:sp>
      <p:pic>
        <p:nvPicPr>
          <p:cNvPr id="16" name="Content Placeholder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90855" y="210238"/>
            <a:ext cx="943935" cy="712344"/>
          </a:xfrm>
          <a:prstGeom prst="rect">
            <a:avLst/>
          </a:prstGeom>
        </p:spPr>
      </p:pic>
      <p:sp>
        <p:nvSpPr>
          <p:cNvPr id="14" name="TextBox 13"/>
          <p:cNvSpPr txBox="1"/>
          <p:nvPr/>
        </p:nvSpPr>
        <p:spPr>
          <a:xfrm rot="10800000">
            <a:off x="7509140" y="2212525"/>
            <a:ext cx="780521" cy="1446550"/>
          </a:xfrm>
          <a:prstGeom prst="rect">
            <a:avLst/>
          </a:prstGeom>
          <a:noFill/>
        </p:spPr>
        <p:txBody>
          <a:bodyPr wrap="none" rtlCol="0">
            <a:spAutoFit/>
          </a:bodyPr>
          <a:lstStyle/>
          <a:p>
            <a:r>
              <a:rPr lang="en-US" sz="8800" dirty="0">
                <a:solidFill>
                  <a:schemeClr val="tx1">
                    <a:lumMod val="65000"/>
                    <a:lumOff val="35000"/>
                  </a:schemeClr>
                </a:solidFill>
                <a:latin typeface="Proxima Nova Black"/>
                <a:cs typeface="Proxima Nova Black"/>
              </a:rPr>
              <a:t>“</a:t>
            </a:r>
          </a:p>
        </p:txBody>
      </p:sp>
    </p:spTree>
    <p:extLst>
      <p:ext uri="{BB962C8B-B14F-4D97-AF65-F5344CB8AC3E}">
        <p14:creationId xmlns:p14="http://schemas.microsoft.com/office/powerpoint/2010/main" val="2070836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104" y="226030"/>
            <a:ext cx="6102149" cy="721138"/>
          </a:xfrm>
        </p:spPr>
        <p:txBody>
          <a:bodyPr anchor="t">
            <a:noAutofit/>
          </a:bodyPr>
          <a:lstStyle/>
          <a:p>
            <a:pPr algn="l"/>
            <a:r>
              <a:rPr lang="en-US" dirty="0" smtClean="0">
                <a:solidFill>
                  <a:srgbClr val="E9B410"/>
                </a:solidFill>
                <a:latin typeface="Proxima Nova ExCn Extrabld"/>
                <a:cs typeface="Proxima Nova ExCn Extrabld"/>
              </a:rPr>
              <a:t>MAJOR TAKE-AWAYS</a:t>
            </a:r>
            <a:endParaRPr lang="en-US" dirty="0">
              <a:solidFill>
                <a:srgbClr val="E9B410"/>
              </a:solidFill>
              <a:latin typeface="Proxima Nova ExCn Extrabld"/>
              <a:cs typeface="Proxima Nova ExCn Extrabld"/>
            </a:endParaRPr>
          </a:p>
        </p:txBody>
      </p:sp>
      <p:sp>
        <p:nvSpPr>
          <p:cNvPr id="5" name="TextBox 4"/>
          <p:cNvSpPr txBox="1"/>
          <p:nvPr/>
        </p:nvSpPr>
        <p:spPr>
          <a:xfrm>
            <a:off x="742590" y="1305369"/>
            <a:ext cx="8795110" cy="584776"/>
          </a:xfrm>
          <a:prstGeom prst="rect">
            <a:avLst/>
          </a:prstGeom>
          <a:noFill/>
        </p:spPr>
        <p:txBody>
          <a:bodyPr wrap="square" rtlCol="0">
            <a:spAutoFit/>
          </a:bodyPr>
          <a:lstStyle>
            <a:defPPr>
              <a:defRPr lang="en-US"/>
            </a:defPPr>
            <a:lvl1pPr>
              <a:defRPr sz="3200">
                <a:solidFill>
                  <a:srgbClr val="E9B410"/>
                </a:solidFill>
                <a:latin typeface="Proxima Nova Thin"/>
                <a:cs typeface="Proxima Nova Thin"/>
              </a:defRPr>
            </a:lvl1pPr>
          </a:lstStyle>
          <a:p>
            <a:r>
              <a:rPr lang="en-US" dirty="0" smtClean="0"/>
              <a:t>Clean, simple and consistent interface.</a:t>
            </a:r>
            <a:endParaRPr lang="en-US" dirty="0"/>
          </a:p>
        </p:txBody>
      </p:sp>
      <p:sp>
        <p:nvSpPr>
          <p:cNvPr id="6" name="Rectangle 5"/>
          <p:cNvSpPr/>
          <p:nvPr/>
        </p:nvSpPr>
        <p:spPr>
          <a:xfrm>
            <a:off x="383189" y="2533879"/>
            <a:ext cx="182881" cy="175400"/>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Rectangle 6"/>
          <p:cNvSpPr/>
          <p:nvPr/>
        </p:nvSpPr>
        <p:spPr>
          <a:xfrm>
            <a:off x="395683" y="3527838"/>
            <a:ext cx="182881" cy="175400"/>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Rectangle 7"/>
          <p:cNvSpPr/>
          <p:nvPr/>
        </p:nvSpPr>
        <p:spPr>
          <a:xfrm>
            <a:off x="395683" y="4521797"/>
            <a:ext cx="182880" cy="175400"/>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Content Placeholder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90855" y="210238"/>
            <a:ext cx="943935" cy="712344"/>
          </a:xfrm>
          <a:prstGeom prst="rect">
            <a:avLst/>
          </a:prstGeom>
        </p:spPr>
      </p:pic>
      <p:sp>
        <p:nvSpPr>
          <p:cNvPr id="12" name="Rectangle 11"/>
          <p:cNvSpPr/>
          <p:nvPr/>
        </p:nvSpPr>
        <p:spPr>
          <a:xfrm>
            <a:off x="408589" y="1555979"/>
            <a:ext cx="182881" cy="175400"/>
          </a:xfrm>
          <a:prstGeom prst="rect">
            <a:avLst/>
          </a:prstGeom>
          <a:solidFill>
            <a:srgbClr val="B7F42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p:cNvSpPr txBox="1"/>
          <p:nvPr/>
        </p:nvSpPr>
        <p:spPr>
          <a:xfrm>
            <a:off x="742590" y="2299023"/>
            <a:ext cx="5326583" cy="584776"/>
          </a:xfrm>
          <a:prstGeom prst="rect">
            <a:avLst/>
          </a:prstGeom>
          <a:noFill/>
        </p:spPr>
        <p:txBody>
          <a:bodyPr wrap="none" rtlCol="0">
            <a:spAutoFit/>
          </a:bodyPr>
          <a:lstStyle/>
          <a:p>
            <a:r>
              <a:rPr lang="en-US" sz="3200" dirty="0" smtClean="0">
                <a:solidFill>
                  <a:srgbClr val="E9B410"/>
                </a:solidFill>
                <a:latin typeface="Proxima Nova Thin"/>
                <a:cs typeface="Proxima Nova Thin"/>
              </a:rPr>
              <a:t>Few choices to avoid anxiety.</a:t>
            </a:r>
            <a:endParaRPr lang="en-US" sz="3200" dirty="0">
              <a:solidFill>
                <a:srgbClr val="E9B410"/>
              </a:solidFill>
              <a:latin typeface="Proxima Nova Thin"/>
              <a:cs typeface="Proxima Nova Thin"/>
            </a:endParaRPr>
          </a:p>
        </p:txBody>
      </p:sp>
      <p:sp>
        <p:nvSpPr>
          <p:cNvPr id="9" name="TextBox 8"/>
          <p:cNvSpPr txBox="1"/>
          <p:nvPr/>
        </p:nvSpPr>
        <p:spPr>
          <a:xfrm>
            <a:off x="742590" y="4286331"/>
            <a:ext cx="7992339" cy="584776"/>
          </a:xfrm>
          <a:prstGeom prst="rect">
            <a:avLst/>
          </a:prstGeom>
          <a:noFill/>
        </p:spPr>
        <p:txBody>
          <a:bodyPr wrap="none" rtlCol="0">
            <a:spAutoFit/>
          </a:bodyPr>
          <a:lstStyle/>
          <a:p>
            <a:r>
              <a:rPr lang="en-US" sz="3200" dirty="0" smtClean="0">
                <a:solidFill>
                  <a:srgbClr val="E9B410"/>
                </a:solidFill>
                <a:latin typeface="Proxima Nova Thin"/>
                <a:cs typeface="Proxima Nova Thin"/>
              </a:rPr>
              <a:t>Make interactions challenging and engaging.</a:t>
            </a:r>
            <a:endParaRPr lang="en-US" sz="3200" dirty="0">
              <a:solidFill>
                <a:srgbClr val="E9B410"/>
              </a:solidFill>
              <a:latin typeface="Proxima Nova Thin"/>
              <a:cs typeface="Proxima Nova Thin"/>
            </a:endParaRPr>
          </a:p>
        </p:txBody>
      </p:sp>
      <p:sp>
        <p:nvSpPr>
          <p:cNvPr id="10" name="TextBox 9"/>
          <p:cNvSpPr txBox="1"/>
          <p:nvPr/>
        </p:nvSpPr>
        <p:spPr>
          <a:xfrm>
            <a:off x="742590" y="3292677"/>
            <a:ext cx="10690101" cy="584776"/>
          </a:xfrm>
          <a:prstGeom prst="rect">
            <a:avLst/>
          </a:prstGeom>
          <a:noFill/>
        </p:spPr>
        <p:txBody>
          <a:bodyPr wrap="none" rtlCol="0">
            <a:spAutoFit/>
          </a:bodyPr>
          <a:lstStyle/>
          <a:p>
            <a:r>
              <a:rPr lang="en-US" sz="3200" dirty="0" smtClean="0">
                <a:solidFill>
                  <a:srgbClr val="E9B410"/>
                </a:solidFill>
                <a:latin typeface="Proxima Nova Thin"/>
                <a:cs typeface="Proxima Nova Thin"/>
              </a:rPr>
              <a:t>Simple navigation that does not require caregiver assistance.</a:t>
            </a:r>
            <a:endParaRPr lang="en-US" sz="3200" dirty="0">
              <a:solidFill>
                <a:srgbClr val="E9B410"/>
              </a:solidFill>
              <a:latin typeface="Proxima Nova Thin"/>
              <a:cs typeface="Proxima Nova Thin"/>
            </a:endParaRPr>
          </a:p>
        </p:txBody>
      </p:sp>
    </p:spTree>
    <p:extLst>
      <p:ext uri="{BB962C8B-B14F-4D97-AF65-F5344CB8AC3E}">
        <p14:creationId xmlns:p14="http://schemas.microsoft.com/office/powerpoint/2010/main" val="3496256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51200" y="947168"/>
            <a:ext cx="8953500" cy="3858256"/>
          </a:xfrm>
        </p:spPr>
        <p:txBody>
          <a:bodyPr anchor="t">
            <a:normAutofit/>
          </a:bodyPr>
          <a:lstStyle/>
          <a:p>
            <a:pPr algn="l"/>
            <a:r>
              <a:rPr lang="en-US" sz="2000" dirty="0" smtClean="0">
                <a:solidFill>
                  <a:srgbClr val="E9B410"/>
                </a:solidFill>
                <a:latin typeface="Proxima Nova Extrabld"/>
                <a:cs typeface="Proxima Nova Extrabld"/>
              </a:rPr>
              <a:t>HIS STORY: </a:t>
            </a:r>
            <a:r>
              <a:rPr lang="en-US" sz="2000" dirty="0" smtClean="0">
                <a:solidFill>
                  <a:srgbClr val="E9B410"/>
                </a:solidFill>
                <a:latin typeface="Proxima Nova Thin"/>
                <a:cs typeface="Proxima Nova Thin"/>
              </a:rPr>
              <a:t>Ryan has ASD. He has mild to medium speech and language impairments and some developmental disabilities. </a:t>
            </a:r>
            <a:br>
              <a:rPr lang="en-US" sz="2000" dirty="0" smtClean="0">
                <a:solidFill>
                  <a:srgbClr val="E9B410"/>
                </a:solidFill>
                <a:latin typeface="Proxima Nova Thin"/>
                <a:cs typeface="Proxima Nova Thin"/>
              </a:rPr>
            </a:br>
            <a:r>
              <a:rPr lang="en-US" sz="2000" dirty="0" smtClean="0">
                <a:solidFill>
                  <a:srgbClr val="E9B410"/>
                </a:solidFill>
                <a:latin typeface="Proxima Nova Thin"/>
                <a:cs typeface="Proxima Nova Thin"/>
              </a:rPr>
              <a:t>He graduated Special Needs School and now works at a facility for special needs young adults. He follows directions, and is diligent in his work. </a:t>
            </a:r>
            <a:br>
              <a:rPr lang="en-US" sz="2000" dirty="0" smtClean="0">
                <a:solidFill>
                  <a:srgbClr val="E9B410"/>
                </a:solidFill>
                <a:latin typeface="Proxima Nova Thin"/>
                <a:cs typeface="Proxima Nova Thin"/>
              </a:rPr>
            </a:br>
            <a:r>
              <a:rPr lang="en-US" sz="2000" dirty="0" smtClean="0">
                <a:solidFill>
                  <a:srgbClr val="E9B410"/>
                </a:solidFill>
                <a:latin typeface="Proxima Nova Thin"/>
                <a:cs typeface="Proxima Nova Thin"/>
              </a:rPr>
              <a:t>He is averse to social interaction, verbal communication and making eye contact.</a:t>
            </a:r>
            <a:br>
              <a:rPr lang="en-US" sz="2000" dirty="0" smtClean="0">
                <a:solidFill>
                  <a:srgbClr val="E9B410"/>
                </a:solidFill>
                <a:latin typeface="Proxima Nova Thin"/>
                <a:cs typeface="Proxima Nova Thin"/>
              </a:rPr>
            </a:br>
            <a:r>
              <a:rPr lang="en-US" sz="2000" dirty="0" smtClean="0">
                <a:solidFill>
                  <a:srgbClr val="E9B410"/>
                </a:solidFill>
                <a:latin typeface="Proxima Nova Thin"/>
                <a:cs typeface="Proxima Nova Thin"/>
              </a:rPr>
              <a:t>Ryan ordinarily plays on his iPad at least once a day and usually spends an hour or two on it.</a:t>
            </a:r>
            <a:br>
              <a:rPr lang="en-US" sz="2000" dirty="0" smtClean="0">
                <a:solidFill>
                  <a:srgbClr val="E9B410"/>
                </a:solidFill>
                <a:latin typeface="Proxima Nova Thin"/>
                <a:cs typeface="Proxima Nova Thin"/>
              </a:rPr>
            </a:br>
            <a:r>
              <a:rPr lang="en-US" sz="2000" dirty="0">
                <a:solidFill>
                  <a:srgbClr val="E9B410"/>
                </a:solidFill>
                <a:latin typeface="Proxima Nova Thin"/>
                <a:cs typeface="Proxima Nova Thin"/>
              </a:rPr>
              <a:t/>
            </a:r>
            <a:br>
              <a:rPr lang="en-US" sz="2000" dirty="0">
                <a:solidFill>
                  <a:srgbClr val="E9B410"/>
                </a:solidFill>
                <a:latin typeface="Proxima Nova Thin"/>
                <a:cs typeface="Proxima Nova Thin"/>
              </a:rPr>
            </a:br>
            <a:r>
              <a:rPr lang="en-US" sz="2000" dirty="0">
                <a:solidFill>
                  <a:srgbClr val="E9B410"/>
                </a:solidFill>
                <a:latin typeface="Proxima Nova Extrabld"/>
                <a:cs typeface="Proxima Nova Extrabld"/>
              </a:rPr>
              <a:t>TECHNOLOGY </a:t>
            </a:r>
            <a:r>
              <a:rPr lang="en-US" sz="2000" dirty="0" smtClean="0">
                <a:solidFill>
                  <a:srgbClr val="E9B410"/>
                </a:solidFill>
                <a:latin typeface="Proxima Nova Extrabld"/>
                <a:cs typeface="Proxima Nova Extrabld"/>
              </a:rPr>
              <a:t>LEVEL: </a:t>
            </a:r>
            <a:r>
              <a:rPr lang="en-US" sz="2000" dirty="0">
                <a:solidFill>
                  <a:srgbClr val="E9B410"/>
                </a:solidFill>
                <a:latin typeface="Proxima Nova Thin"/>
                <a:cs typeface="Proxima Nova Thin"/>
              </a:rPr>
              <a:t>Can t</a:t>
            </a:r>
            <a:r>
              <a:rPr lang="en-US" sz="2000" dirty="0" smtClean="0">
                <a:solidFill>
                  <a:srgbClr val="E9B410"/>
                </a:solidFill>
                <a:latin typeface="Proxima Nova Thin"/>
                <a:cs typeface="Proxima Nova Thin"/>
              </a:rPr>
              <a:t>ype, use an iPad, use a computer</a:t>
            </a:r>
            <a:r>
              <a:rPr lang="en-US" sz="2000" dirty="0">
                <a:solidFill>
                  <a:srgbClr val="E9B410"/>
                </a:solidFill>
                <a:latin typeface="Proxima Nova Thin"/>
                <a:cs typeface="Proxima Nova Thin"/>
              </a:rPr>
              <a:t/>
            </a:r>
            <a:br>
              <a:rPr lang="en-US" sz="2000" dirty="0">
                <a:solidFill>
                  <a:srgbClr val="E9B410"/>
                </a:solidFill>
                <a:latin typeface="Proxima Nova Thin"/>
                <a:cs typeface="Proxima Nova Thin"/>
              </a:rPr>
            </a:br>
            <a:r>
              <a:rPr lang="en-US" sz="2000" dirty="0">
                <a:solidFill>
                  <a:srgbClr val="E9B410"/>
                </a:solidFill>
                <a:latin typeface="Proxima Nova Extrabld"/>
                <a:cs typeface="Proxima Nova Extrabld"/>
              </a:rPr>
              <a:t>INTERESTS:</a:t>
            </a:r>
            <a:r>
              <a:rPr lang="en-US" sz="2000" dirty="0">
                <a:solidFill>
                  <a:srgbClr val="E9B410"/>
                </a:solidFill>
                <a:latin typeface="Proxima Nova Thin"/>
                <a:cs typeface="Proxima Nova Thin"/>
              </a:rPr>
              <a:t> Google Earth, Routes/Maps, Movies, Tennis, </a:t>
            </a:r>
            <a:r>
              <a:rPr lang="en-US" sz="2000" dirty="0" smtClean="0">
                <a:solidFill>
                  <a:srgbClr val="E9B410"/>
                </a:solidFill>
                <a:latin typeface="Proxima Nova Thin"/>
                <a:cs typeface="Proxima Nova Thin"/>
              </a:rPr>
              <a:t>Basketball</a:t>
            </a:r>
            <a:endParaRPr lang="en-US" sz="2000" dirty="0">
              <a:solidFill>
                <a:srgbClr val="E9B410"/>
              </a:solidFill>
              <a:latin typeface="Proxima Nova Thin"/>
              <a:cs typeface="Proxima Nova Thin"/>
            </a:endParaRPr>
          </a:p>
        </p:txBody>
      </p:sp>
      <p:pic>
        <p:nvPicPr>
          <p:cNvPr id="6" name="Content Placeholder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90855" y="210238"/>
            <a:ext cx="943935" cy="712344"/>
          </a:xfrm>
          <a:prstGeom prst="rect">
            <a:avLst/>
          </a:prstGeom>
        </p:spPr>
      </p:pic>
      <p:sp>
        <p:nvSpPr>
          <p:cNvPr id="7" name="Title 1"/>
          <p:cNvSpPr txBox="1">
            <a:spLocks/>
          </p:cNvSpPr>
          <p:nvPr/>
        </p:nvSpPr>
        <p:spPr>
          <a:xfrm>
            <a:off x="312104" y="226030"/>
            <a:ext cx="6102149" cy="72113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E9B410"/>
                </a:solidFill>
                <a:latin typeface="Proxima Nova ExCn Extrabld"/>
                <a:cs typeface="Proxima Nova ExCn Extrabld"/>
              </a:rPr>
              <a:t>PERSONA</a:t>
            </a:r>
            <a:endParaRPr lang="en-US" dirty="0">
              <a:solidFill>
                <a:srgbClr val="E9B410"/>
              </a:solidFill>
              <a:latin typeface="Proxima Nova ExCn Extrabld"/>
              <a:cs typeface="Proxima Nova ExCn Extrabld"/>
            </a:endParaRPr>
          </a:p>
        </p:txBody>
      </p:sp>
      <p:sp>
        <p:nvSpPr>
          <p:cNvPr id="4" name="Rectangle 3"/>
          <p:cNvSpPr/>
          <p:nvPr/>
        </p:nvSpPr>
        <p:spPr>
          <a:xfrm>
            <a:off x="312104" y="3600468"/>
            <a:ext cx="3180396" cy="1200329"/>
          </a:xfrm>
          <a:prstGeom prst="rect">
            <a:avLst/>
          </a:prstGeom>
        </p:spPr>
        <p:txBody>
          <a:bodyPr wrap="square">
            <a:spAutoFit/>
          </a:bodyPr>
          <a:lstStyle/>
          <a:p>
            <a:r>
              <a:rPr lang="en-US" dirty="0" smtClean="0">
                <a:solidFill>
                  <a:srgbClr val="E9B410"/>
                </a:solidFill>
                <a:latin typeface="Proxima Nova Extrabld"/>
                <a:cs typeface="Proxima Nova Extrabld"/>
              </a:rPr>
              <a:t>NAME:</a:t>
            </a:r>
            <a:r>
              <a:rPr lang="en-US" dirty="0" smtClean="0">
                <a:solidFill>
                  <a:srgbClr val="E9B410"/>
                </a:solidFill>
                <a:latin typeface="Proxima Nova Thin"/>
                <a:cs typeface="Proxima Nova Thin"/>
              </a:rPr>
              <a:t> Ryan Anderson</a:t>
            </a:r>
            <a:br>
              <a:rPr lang="en-US" dirty="0" smtClean="0">
                <a:solidFill>
                  <a:srgbClr val="E9B410"/>
                </a:solidFill>
                <a:latin typeface="Proxima Nova Thin"/>
                <a:cs typeface="Proxima Nova Thin"/>
              </a:rPr>
            </a:br>
            <a:r>
              <a:rPr lang="en-US" dirty="0" smtClean="0">
                <a:solidFill>
                  <a:srgbClr val="E9B410"/>
                </a:solidFill>
                <a:latin typeface="Proxima Nova Extrabld"/>
                <a:cs typeface="Proxima Nova Extrabld"/>
              </a:rPr>
              <a:t>GENDER: </a:t>
            </a:r>
            <a:r>
              <a:rPr lang="en-US" dirty="0" smtClean="0">
                <a:solidFill>
                  <a:srgbClr val="E9B410"/>
                </a:solidFill>
                <a:latin typeface="Proxima Nova Thin"/>
                <a:cs typeface="Proxima Nova Thin"/>
              </a:rPr>
              <a:t>Male</a:t>
            </a:r>
            <a:br>
              <a:rPr lang="en-US" dirty="0" smtClean="0">
                <a:solidFill>
                  <a:srgbClr val="E9B410"/>
                </a:solidFill>
                <a:latin typeface="Proxima Nova Thin"/>
                <a:cs typeface="Proxima Nova Thin"/>
              </a:rPr>
            </a:br>
            <a:r>
              <a:rPr lang="en-US" dirty="0" smtClean="0">
                <a:solidFill>
                  <a:srgbClr val="E9B410"/>
                </a:solidFill>
                <a:latin typeface="Proxima Nova Extrabld"/>
                <a:cs typeface="Proxima Nova Extrabld"/>
              </a:rPr>
              <a:t>AGE: </a:t>
            </a:r>
            <a:r>
              <a:rPr lang="en-US" dirty="0" smtClean="0">
                <a:solidFill>
                  <a:srgbClr val="E9B410"/>
                </a:solidFill>
                <a:latin typeface="Proxima Nova Thin"/>
                <a:cs typeface="Proxima Nova Thin"/>
              </a:rPr>
              <a:t>22</a:t>
            </a:r>
            <a:br>
              <a:rPr lang="en-US" dirty="0" smtClean="0">
                <a:solidFill>
                  <a:srgbClr val="E9B410"/>
                </a:solidFill>
                <a:latin typeface="Proxima Nova Thin"/>
                <a:cs typeface="Proxima Nova Thin"/>
              </a:rPr>
            </a:br>
            <a:r>
              <a:rPr lang="en-US" dirty="0" smtClean="0">
                <a:solidFill>
                  <a:srgbClr val="E9B410"/>
                </a:solidFill>
                <a:latin typeface="Proxima Nova Extrabld"/>
                <a:cs typeface="Proxima Nova Extrabld"/>
              </a:rPr>
              <a:t>FAMILY: </a:t>
            </a:r>
            <a:r>
              <a:rPr lang="en-US" dirty="0" smtClean="0">
                <a:solidFill>
                  <a:srgbClr val="E9B410"/>
                </a:solidFill>
                <a:latin typeface="Proxima Nova Thin"/>
                <a:cs typeface="Proxima Nova Thin"/>
              </a:rPr>
              <a:t>Mom, Dad, Sister</a:t>
            </a:r>
          </a:p>
        </p:txBody>
      </p:sp>
      <p:pic>
        <p:nvPicPr>
          <p:cNvPr id="8" name="Content Placeholder 4"/>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12104" y="1021429"/>
            <a:ext cx="2519996" cy="2412358"/>
          </a:xfrm>
        </p:spPr>
      </p:pic>
    </p:spTree>
    <p:extLst>
      <p:ext uri="{BB962C8B-B14F-4D97-AF65-F5344CB8AC3E}">
        <p14:creationId xmlns:p14="http://schemas.microsoft.com/office/powerpoint/2010/main" val="3869915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2053</TotalTime>
  <Words>658</Words>
  <Application>Microsoft Macintosh PowerPoint</Application>
  <PresentationFormat>Custom</PresentationFormat>
  <Paragraphs>96</Paragraphs>
  <Slides>19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Arial</vt:lpstr>
      <vt:lpstr>Calibri</vt:lpstr>
      <vt:lpstr>kuhleli</vt:lpstr>
      <vt:lpstr>Proxima Nova</vt:lpstr>
      <vt:lpstr>Proxima Nova Alt ExCn Exb</vt:lpstr>
      <vt:lpstr>Proxima Nova Black</vt:lpstr>
      <vt:lpstr>Proxima Nova ExCn Extrabld</vt:lpstr>
      <vt:lpstr>Proxima Nova ExCn Thin</vt:lpstr>
      <vt:lpstr>Proxima Nova Extra Condensed</vt:lpstr>
      <vt:lpstr>Proxima Nova Extrabld</vt:lpstr>
      <vt:lpstr>Proxima Nova Light</vt:lpstr>
      <vt:lpstr>Proxima Nova Regular</vt:lpstr>
      <vt:lpstr>Proxima Nova Thin</vt:lpstr>
      <vt:lpstr>Office Theme</vt:lpstr>
      <vt:lpstr>Communicate | Connect | Share</vt:lpstr>
      <vt:lpstr>AUTISM SPECTRUM DISORDER</vt:lpstr>
      <vt:lpstr>Autism is one of the fastest-growing developmental disorders in the U.S. and affects 1 in 68 children.  Research has shown that teenagers with Autism Spectrum Disorder (ASD) have a greater risk of depression and suicide than their peers.  With their lack of communication skills, teens with autism have difficulty expressing how alone and frightened they feel.</vt:lpstr>
      <vt:lpstr>Findings from RESEARCH AND interviews with parents and caregivers</vt:lpstr>
      <vt:lpstr>PowerPoint Presentation</vt:lpstr>
      <vt:lpstr>PowerPoint Presentation</vt:lpstr>
      <vt:lpstr>PowerPoint Presentation</vt:lpstr>
      <vt:lpstr>MAJOR TAKE-AWAYS</vt:lpstr>
      <vt:lpstr>HIS STORY: Ryan has ASD. He has mild to medium speech and language impairments and some developmental disabilities.  He graduated Special Needs School and now works at a facility for special needs young adults. He follows directions, and is diligent in his work.  He is averse to social interaction, verbal communication and making eye contact. Ryan ordinarily plays on his iPad at least once a day and usually spends an hour or two on it.  TECHNOLOGY LEVEL: Can type, use an iPad, use a computer INTERESTS: Google Earth, Routes/Maps, Movies, Tennis, Basketball</vt:lpstr>
      <vt:lpstr>There are numerous apps and resources to help children with ASD, but few that are focused on the needs of  teens and young adults. The games and activities are often too childish or address behaviors prevalent in younger individuals.  Many of the available apps have confusing interfaces and would require parental or caregiver assistance to use.   Most of the apps don’t provide adequate incentive for independent use.</vt:lpstr>
      <vt:lpstr>The aim is to target areas of interest and familiar activities and leverage them to develop and enhance communication between teens and young adults with ASD and their families and caregivers.  Reach! would integrate with other established apps to create a seamless and fun experience.</vt:lpstr>
      <vt:lpstr>PowerPoint Presentation</vt:lpstr>
      <vt:lpstr>PowerPoint Presentation</vt:lpstr>
      <vt:lpstr>Major hurdles revealed:     </vt:lpstr>
      <vt:lpstr>PowerPoint Presentation</vt:lpstr>
      <vt:lpstr>PowerPoint Presentation</vt:lpstr>
      <vt:lpstr>PowerPoint Presentation</vt:lpstr>
      <vt:lpstr>PowerPoint Presentation</vt:lpstr>
      <vt:lpstr>PowerPoint Presentation</vt:lpstr>
    </vt:vector>
  </TitlesOfParts>
  <Company>SHRM</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Jyoti Sauna</dc:creator>
  <cp:lastModifiedBy>Jyoti Sauna</cp:lastModifiedBy>
  <cp:revision>103</cp:revision>
  <dcterms:created xsi:type="dcterms:W3CDTF">2016-06-05T19:36:03Z</dcterms:created>
  <dcterms:modified xsi:type="dcterms:W3CDTF">2017-07-05T13:54:20Z</dcterms:modified>
</cp:coreProperties>
</file>